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257" r:id="rId2"/>
    <p:sldId id="292" r:id="rId3"/>
    <p:sldId id="260" r:id="rId4"/>
    <p:sldId id="259" r:id="rId5"/>
    <p:sldId id="299" r:id="rId6"/>
    <p:sldId id="277" r:id="rId7"/>
    <p:sldId id="265" r:id="rId8"/>
    <p:sldId id="276" r:id="rId9"/>
    <p:sldId id="271" r:id="rId10"/>
    <p:sldId id="297" r:id="rId11"/>
    <p:sldId id="279" r:id="rId12"/>
    <p:sldId id="293" r:id="rId13"/>
    <p:sldId id="286" r:id="rId14"/>
    <p:sldId id="287" r:id="rId15"/>
    <p:sldId id="288" r:id="rId16"/>
    <p:sldId id="289" r:id="rId17"/>
    <p:sldId id="290" r:id="rId18"/>
    <p:sldId id="274" r:id="rId19"/>
    <p:sldId id="278" r:id="rId20"/>
    <p:sldId id="282" r:id="rId21"/>
    <p:sldId id="264" r:id="rId22"/>
    <p:sldId id="285" r:id="rId23"/>
    <p:sldId id="295" r:id="rId24"/>
    <p:sldId id="296" r:id="rId25"/>
    <p:sldId id="266" r:id="rId26"/>
    <p:sldId id="280" r:id="rId27"/>
    <p:sldId id="300" r:id="rId28"/>
    <p:sldId id="281" r:id="rId29"/>
    <p:sldId id="298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ck, Laura" initials="JL" lastIdx="11" clrIdx="0">
    <p:extLst>
      <p:ext uri="{19B8F6BF-5375-455C-9EA6-DF929625EA0E}">
        <p15:presenceInfo xmlns:p15="http://schemas.microsoft.com/office/powerpoint/2012/main" userId="S::Laura.Jack@mbakerintl.com::703aaba8-d483-496d-8aab-b62d86f1029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2F53"/>
    <a:srgbClr val="104262"/>
    <a:srgbClr val="265274"/>
    <a:srgbClr val="FBAF41"/>
    <a:srgbClr val="FFFFFF"/>
    <a:srgbClr val="FCC574"/>
    <a:srgbClr val="DA2320"/>
    <a:srgbClr val="FA9A0E"/>
    <a:srgbClr val="B51F1B"/>
    <a:srgbClr val="2C4B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717" autoAdjust="0"/>
  </p:normalViewPr>
  <p:slideViewPr>
    <p:cSldViewPr snapToGrid="0">
      <p:cViewPr varScale="1">
        <p:scale>
          <a:sx n="100" d="100"/>
          <a:sy n="100" d="100"/>
        </p:scale>
        <p:origin x="2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A2F847-73CB-4DCC-9CC4-B59419DBDA7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2" csCatId="colorful" phldr="1"/>
      <dgm:spPr/>
      <dgm:t>
        <a:bodyPr/>
        <a:lstStyle/>
        <a:p>
          <a:endParaRPr lang="en-US"/>
        </a:p>
      </dgm:t>
    </dgm:pt>
    <dgm:pt modelId="{21098C26-36B9-4737-9EFE-D320B739821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Introductions</a:t>
          </a:r>
        </a:p>
      </dgm:t>
    </dgm:pt>
    <dgm:pt modelId="{D8D55D75-C6D7-4EA2-BB95-3CC5878F6566}" type="parTrans" cxnId="{5257E9E4-338E-4082-B0FF-14676BEE5C57}">
      <dgm:prSet/>
      <dgm:spPr/>
      <dgm:t>
        <a:bodyPr/>
        <a:lstStyle/>
        <a:p>
          <a:endParaRPr lang="en-US" sz="1800"/>
        </a:p>
      </dgm:t>
    </dgm:pt>
    <dgm:pt modelId="{8788CD58-10CC-4142-9AB5-9400C84C71BD}" type="sibTrans" cxnId="{5257E9E4-338E-4082-B0FF-14676BEE5C57}">
      <dgm:prSet/>
      <dgm:spPr/>
      <dgm:t>
        <a:bodyPr/>
        <a:lstStyle/>
        <a:p>
          <a:endParaRPr lang="en-US" sz="1800"/>
        </a:p>
      </dgm:t>
    </dgm:pt>
    <dgm:pt modelId="{2F3BF73C-2009-4F3C-BFE3-21DF45B3D10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Range of Alternatives</a:t>
          </a:r>
        </a:p>
      </dgm:t>
    </dgm:pt>
    <dgm:pt modelId="{D78706B5-79CD-4D20-BAD8-3155B5DFB014}" type="parTrans" cxnId="{E6B18418-D289-448D-99D6-E5ECCDA25045}">
      <dgm:prSet/>
      <dgm:spPr/>
      <dgm:t>
        <a:bodyPr/>
        <a:lstStyle/>
        <a:p>
          <a:endParaRPr lang="en-US" sz="1800"/>
        </a:p>
      </dgm:t>
    </dgm:pt>
    <dgm:pt modelId="{32B2617D-5CBD-4DB4-80C6-70F4B2021BB3}" type="sibTrans" cxnId="{E6B18418-D289-448D-99D6-E5ECCDA25045}">
      <dgm:prSet/>
      <dgm:spPr/>
      <dgm:t>
        <a:bodyPr/>
        <a:lstStyle/>
        <a:p>
          <a:endParaRPr lang="en-US" sz="1800"/>
        </a:p>
      </dgm:t>
    </dgm:pt>
    <dgm:pt modelId="{85B457A2-0FEE-4670-A01C-0A4122D5E17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Preliminary Preferred Alternative</a:t>
          </a:r>
        </a:p>
      </dgm:t>
    </dgm:pt>
    <dgm:pt modelId="{CCB56256-F1F2-4496-8903-2F3261AC83A3}" type="parTrans" cxnId="{E923426E-48F4-4BC4-A7DB-0B12B6D1CFE1}">
      <dgm:prSet/>
      <dgm:spPr/>
      <dgm:t>
        <a:bodyPr/>
        <a:lstStyle/>
        <a:p>
          <a:endParaRPr lang="en-US" sz="1800"/>
        </a:p>
      </dgm:t>
    </dgm:pt>
    <dgm:pt modelId="{724DD34A-E7F7-4100-80FA-0B0C310609BA}" type="sibTrans" cxnId="{E923426E-48F4-4BC4-A7DB-0B12B6D1CFE1}">
      <dgm:prSet/>
      <dgm:spPr/>
      <dgm:t>
        <a:bodyPr/>
        <a:lstStyle/>
        <a:p>
          <a:endParaRPr lang="en-US" sz="1800"/>
        </a:p>
      </dgm:t>
    </dgm:pt>
    <dgm:pt modelId="{AA46C587-D213-4EB5-B26A-99BBE6D1616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Questions and Comments</a:t>
          </a:r>
        </a:p>
      </dgm:t>
    </dgm:pt>
    <dgm:pt modelId="{692C4600-2482-4AD5-B96C-EA9E0C7360A4}" type="parTrans" cxnId="{6A62DE5A-027B-4320-9479-4D7424D95530}">
      <dgm:prSet/>
      <dgm:spPr/>
      <dgm:t>
        <a:bodyPr/>
        <a:lstStyle/>
        <a:p>
          <a:endParaRPr lang="en-US" sz="1800"/>
        </a:p>
      </dgm:t>
    </dgm:pt>
    <dgm:pt modelId="{E2BCDE0B-233E-44F8-8483-F0CD6AB8F60D}" type="sibTrans" cxnId="{6A62DE5A-027B-4320-9479-4D7424D95530}">
      <dgm:prSet/>
      <dgm:spPr/>
      <dgm:t>
        <a:bodyPr/>
        <a:lstStyle/>
        <a:p>
          <a:endParaRPr lang="en-US" sz="1800"/>
        </a:p>
      </dgm:t>
    </dgm:pt>
    <dgm:pt modelId="{20263940-2FCC-4399-8FAC-23F643694BE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Purpose and Need</a:t>
          </a:r>
        </a:p>
      </dgm:t>
    </dgm:pt>
    <dgm:pt modelId="{29F2E527-7995-45C0-9131-6401101CB8C8}" type="parTrans" cxnId="{119B2D06-922B-4722-81D6-43287C53CE17}">
      <dgm:prSet/>
      <dgm:spPr/>
      <dgm:t>
        <a:bodyPr/>
        <a:lstStyle/>
        <a:p>
          <a:endParaRPr lang="en-US" sz="1800"/>
        </a:p>
      </dgm:t>
    </dgm:pt>
    <dgm:pt modelId="{E74D6C9E-3B7D-4BD8-98DD-8921FA8C1ECC}" type="sibTrans" cxnId="{119B2D06-922B-4722-81D6-43287C53CE17}">
      <dgm:prSet/>
      <dgm:spPr/>
      <dgm:t>
        <a:bodyPr/>
        <a:lstStyle/>
        <a:p>
          <a:endParaRPr lang="en-US" sz="1800"/>
        </a:p>
      </dgm:t>
    </dgm:pt>
    <dgm:pt modelId="{99D1C518-5431-48E9-A087-C7BA729CC56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Alternative Comparison- Engineering</a:t>
          </a:r>
        </a:p>
      </dgm:t>
    </dgm:pt>
    <dgm:pt modelId="{9C62779A-D9BC-41B4-A052-3F19F652E169}" type="parTrans" cxnId="{010A1809-3FC3-4EAA-B12B-F0AC87DA1BA1}">
      <dgm:prSet/>
      <dgm:spPr/>
      <dgm:t>
        <a:bodyPr/>
        <a:lstStyle/>
        <a:p>
          <a:endParaRPr lang="en-US" sz="1800"/>
        </a:p>
      </dgm:t>
    </dgm:pt>
    <dgm:pt modelId="{4FD897B5-08BA-4AE1-910E-1C635B8F310F}" type="sibTrans" cxnId="{010A1809-3FC3-4EAA-B12B-F0AC87DA1BA1}">
      <dgm:prSet/>
      <dgm:spPr/>
      <dgm:t>
        <a:bodyPr/>
        <a:lstStyle/>
        <a:p>
          <a:endParaRPr lang="en-US" sz="1800"/>
        </a:p>
      </dgm:t>
    </dgm:pt>
    <dgm:pt modelId="{5E80BE54-5C6B-4485-8DB3-FC39BEF7702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solidFill>
                <a:schemeClr val="bg1"/>
              </a:solidFill>
            </a:rPr>
            <a:t>Project Funding/Overview</a:t>
          </a:r>
        </a:p>
      </dgm:t>
    </dgm:pt>
    <dgm:pt modelId="{0D4CB3EB-30C6-4546-AB96-F8B8F3D77788}" type="sibTrans" cxnId="{29B4333D-1D8E-4B9B-A4AF-467C42A8D839}">
      <dgm:prSet/>
      <dgm:spPr/>
      <dgm:t>
        <a:bodyPr/>
        <a:lstStyle/>
        <a:p>
          <a:endParaRPr lang="en-US" sz="1800"/>
        </a:p>
      </dgm:t>
    </dgm:pt>
    <dgm:pt modelId="{8A5F7A72-3522-47AB-845B-E9BFC3517625}" type="parTrans" cxnId="{29B4333D-1D8E-4B9B-A4AF-467C42A8D839}">
      <dgm:prSet/>
      <dgm:spPr/>
      <dgm:t>
        <a:bodyPr/>
        <a:lstStyle/>
        <a:p>
          <a:endParaRPr lang="en-US" sz="1800"/>
        </a:p>
      </dgm:t>
    </dgm:pt>
    <dgm:pt modelId="{7E35DF8C-0A94-4BD2-8130-B25528EB7CB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Next Steps</a:t>
          </a:r>
        </a:p>
      </dgm:t>
    </dgm:pt>
    <dgm:pt modelId="{951CA8DD-20C5-4AFB-B361-565420B439F5}" type="parTrans" cxnId="{8F04D2D2-B171-4F6C-912E-BC45D880B128}">
      <dgm:prSet/>
      <dgm:spPr/>
      <dgm:t>
        <a:bodyPr/>
        <a:lstStyle/>
        <a:p>
          <a:endParaRPr lang="en-US" sz="1800"/>
        </a:p>
      </dgm:t>
    </dgm:pt>
    <dgm:pt modelId="{21C71AEC-D2B9-47D7-8545-6420B731A97B}" type="sibTrans" cxnId="{8F04D2D2-B171-4F6C-912E-BC45D880B128}">
      <dgm:prSet/>
      <dgm:spPr/>
      <dgm:t>
        <a:bodyPr/>
        <a:lstStyle/>
        <a:p>
          <a:endParaRPr lang="en-US" sz="1800"/>
        </a:p>
      </dgm:t>
    </dgm:pt>
    <dgm:pt modelId="{9010019E-B134-4C1E-89AF-C0705D03ADD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Timeline</a:t>
          </a:r>
        </a:p>
      </dgm:t>
    </dgm:pt>
    <dgm:pt modelId="{CDB6D7E0-BD49-4E3A-A6D4-159BB6B4E42A}" type="parTrans" cxnId="{327FD97D-7462-49AF-B908-49C020D57C53}">
      <dgm:prSet/>
      <dgm:spPr/>
      <dgm:t>
        <a:bodyPr/>
        <a:lstStyle/>
        <a:p>
          <a:endParaRPr lang="en-US" sz="1800"/>
        </a:p>
      </dgm:t>
    </dgm:pt>
    <dgm:pt modelId="{98BC848F-02EB-432F-AFAE-48B7A00C5BF0}" type="sibTrans" cxnId="{327FD97D-7462-49AF-B908-49C020D57C53}">
      <dgm:prSet/>
      <dgm:spPr/>
      <dgm:t>
        <a:bodyPr/>
        <a:lstStyle/>
        <a:p>
          <a:endParaRPr lang="en-US" sz="1800"/>
        </a:p>
      </dgm:t>
    </dgm:pt>
    <dgm:pt modelId="{7A0B7D76-6815-4FF7-A192-234B8B597DA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Project Stakeholders</a:t>
          </a:r>
        </a:p>
      </dgm:t>
    </dgm:pt>
    <dgm:pt modelId="{BDF95AC0-FE8F-4682-A5EE-14235B878BDC}" type="parTrans" cxnId="{110F20F3-AEF5-4300-917B-A0FE04528DE3}">
      <dgm:prSet/>
      <dgm:spPr/>
      <dgm:t>
        <a:bodyPr/>
        <a:lstStyle/>
        <a:p>
          <a:endParaRPr lang="en-US" sz="1800"/>
        </a:p>
      </dgm:t>
    </dgm:pt>
    <dgm:pt modelId="{49A88321-0FF1-499F-9A80-D6C0BA1F7D85}" type="sibTrans" cxnId="{110F20F3-AEF5-4300-917B-A0FE04528DE3}">
      <dgm:prSet/>
      <dgm:spPr/>
      <dgm:t>
        <a:bodyPr/>
        <a:lstStyle/>
        <a:p>
          <a:endParaRPr lang="en-US" sz="1800"/>
        </a:p>
      </dgm:t>
    </dgm:pt>
    <dgm:pt modelId="{9FA68DF7-470A-4E54-A26A-21AD8BE9A0E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Community Context/Study Area</a:t>
          </a:r>
        </a:p>
      </dgm:t>
    </dgm:pt>
    <dgm:pt modelId="{17341B06-329D-4A35-8183-A92951C1F581}" type="parTrans" cxnId="{B9BA8315-972D-47F3-B31C-20C9793535E1}">
      <dgm:prSet/>
      <dgm:spPr/>
      <dgm:t>
        <a:bodyPr/>
        <a:lstStyle/>
        <a:p>
          <a:endParaRPr lang="en-US" sz="1800"/>
        </a:p>
      </dgm:t>
    </dgm:pt>
    <dgm:pt modelId="{8C6338F8-ED58-4B75-9C13-72B2774DF304}" type="sibTrans" cxnId="{B9BA8315-972D-47F3-B31C-20C9793535E1}">
      <dgm:prSet/>
      <dgm:spPr/>
      <dgm:t>
        <a:bodyPr/>
        <a:lstStyle/>
        <a:p>
          <a:endParaRPr lang="en-US" sz="1800"/>
        </a:p>
      </dgm:t>
    </dgm:pt>
    <dgm:pt modelId="{931706E5-1E53-4DA9-9966-D8BFEAD7ADF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Project Contact Information</a:t>
          </a:r>
        </a:p>
      </dgm:t>
    </dgm:pt>
    <dgm:pt modelId="{4556E967-D17E-4D26-A4A1-B9F2B017414C}" type="parTrans" cxnId="{033C3E9C-5C05-4062-BB94-9FD84FD12585}">
      <dgm:prSet/>
      <dgm:spPr/>
      <dgm:t>
        <a:bodyPr/>
        <a:lstStyle/>
        <a:p>
          <a:endParaRPr lang="en-US" sz="1800"/>
        </a:p>
      </dgm:t>
    </dgm:pt>
    <dgm:pt modelId="{F7BAA09C-6A18-44DA-AC83-5C6EF1FA5582}" type="sibTrans" cxnId="{033C3E9C-5C05-4062-BB94-9FD84FD12585}">
      <dgm:prSet/>
      <dgm:spPr/>
      <dgm:t>
        <a:bodyPr/>
        <a:lstStyle/>
        <a:p>
          <a:endParaRPr lang="en-US" sz="1800"/>
        </a:p>
      </dgm:t>
    </dgm:pt>
    <dgm:pt modelId="{FD218C59-4B29-4EDC-B7C9-5940DBA67F2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Alternative Comparison-Environmental/Community</a:t>
          </a:r>
        </a:p>
      </dgm:t>
    </dgm:pt>
    <dgm:pt modelId="{2EFC8D62-1559-472F-8AB2-DE2046BC9EFB}" type="parTrans" cxnId="{807C5C32-D1D6-43BD-A643-AADC7C3618ED}">
      <dgm:prSet/>
      <dgm:spPr/>
      <dgm:t>
        <a:bodyPr/>
        <a:lstStyle/>
        <a:p>
          <a:endParaRPr lang="en-US" sz="1800"/>
        </a:p>
      </dgm:t>
    </dgm:pt>
    <dgm:pt modelId="{A0FF8316-6DF0-40B8-81CA-94ABB9B996BF}" type="sibTrans" cxnId="{807C5C32-D1D6-43BD-A643-AADC7C3618ED}">
      <dgm:prSet/>
      <dgm:spPr/>
      <dgm:t>
        <a:bodyPr/>
        <a:lstStyle/>
        <a:p>
          <a:endParaRPr lang="en-US" sz="1800"/>
        </a:p>
      </dgm:t>
    </dgm:pt>
    <dgm:pt modelId="{E5D19131-6C29-41AF-9D8A-4CE46C5077B1}" type="pres">
      <dgm:prSet presAssocID="{E8A2F847-73CB-4DCC-9CC4-B59419DBDA78}" presName="root" presStyleCnt="0">
        <dgm:presLayoutVars>
          <dgm:dir/>
          <dgm:resizeHandles val="exact"/>
        </dgm:presLayoutVars>
      </dgm:prSet>
      <dgm:spPr/>
    </dgm:pt>
    <dgm:pt modelId="{316004BA-D653-43A4-8376-0DC882A50F8E}" type="pres">
      <dgm:prSet presAssocID="{21098C26-36B9-4737-9EFE-D320B7398210}" presName="compNode" presStyleCnt="0"/>
      <dgm:spPr/>
    </dgm:pt>
    <dgm:pt modelId="{0222ECCB-17AD-4606-BE28-B4A73B8DE527}" type="pres">
      <dgm:prSet presAssocID="{21098C26-36B9-4737-9EFE-D320B7398210}" presName="bgRect" presStyleLbl="bgShp" presStyleIdx="0" presStyleCnt="13" custLinFactNeighborX="-49" custLinFactNeighborY="-27662"/>
      <dgm:spPr>
        <a:solidFill>
          <a:srgbClr val="FFFFFF"/>
        </a:solidFill>
      </dgm:spPr>
    </dgm:pt>
    <dgm:pt modelId="{445874E6-2F10-4095-8F9E-7514E44C6AD8}" type="pres">
      <dgm:prSet presAssocID="{21098C26-36B9-4737-9EFE-D320B7398210}" presName="iconRect" presStyleLbl="node1" presStyleIdx="0" presStyleCnt="13"/>
      <dgm:spPr>
        <a:solidFill>
          <a:schemeClr val="tx1"/>
        </a:solidFill>
        <a:ln>
          <a:noFill/>
        </a:ln>
      </dgm:spPr>
    </dgm:pt>
    <dgm:pt modelId="{4B9FE239-AEA6-45A3-B8F6-08DC508C94E8}" type="pres">
      <dgm:prSet presAssocID="{21098C26-36B9-4737-9EFE-D320B7398210}" presName="spaceRect" presStyleCnt="0"/>
      <dgm:spPr/>
    </dgm:pt>
    <dgm:pt modelId="{25AE4775-96E5-40DB-9288-CD51386F9D9B}" type="pres">
      <dgm:prSet presAssocID="{21098C26-36B9-4737-9EFE-D320B7398210}" presName="parTx" presStyleLbl="revTx" presStyleIdx="0" presStyleCnt="13">
        <dgm:presLayoutVars>
          <dgm:chMax val="0"/>
          <dgm:chPref val="0"/>
        </dgm:presLayoutVars>
      </dgm:prSet>
      <dgm:spPr/>
    </dgm:pt>
    <dgm:pt modelId="{45454936-71C1-4ED0-89D1-0DFE56042B22}" type="pres">
      <dgm:prSet presAssocID="{8788CD58-10CC-4142-9AB5-9400C84C71BD}" presName="sibTrans" presStyleCnt="0"/>
      <dgm:spPr/>
    </dgm:pt>
    <dgm:pt modelId="{027B9A9A-5313-493A-BC8D-D57D10637C5C}" type="pres">
      <dgm:prSet presAssocID="{5E80BE54-5C6B-4485-8DB3-FC39BEF77022}" presName="compNode" presStyleCnt="0"/>
      <dgm:spPr/>
    </dgm:pt>
    <dgm:pt modelId="{C3919B0D-6509-469C-BCAD-AA4F3777FAD8}" type="pres">
      <dgm:prSet presAssocID="{5E80BE54-5C6B-4485-8DB3-FC39BEF77022}" presName="bgRect" presStyleLbl="bgShp" presStyleIdx="1" presStyleCnt="13"/>
      <dgm:spPr>
        <a:solidFill>
          <a:srgbClr val="FFFFFF"/>
        </a:solidFill>
      </dgm:spPr>
    </dgm:pt>
    <dgm:pt modelId="{471BA5DA-88B0-41BF-9990-227F45893354}" type="pres">
      <dgm:prSet presAssocID="{5E80BE54-5C6B-4485-8DB3-FC39BEF77022}" presName="iconRect" presStyleLbl="node1" presStyleIdx="1" presStyleCnt="13"/>
      <dgm:spPr>
        <a:solidFill>
          <a:schemeClr val="tx1"/>
        </a:solid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226D88BA-9C31-4C17-BE6A-1F2108D7C641}" type="pres">
      <dgm:prSet presAssocID="{5E80BE54-5C6B-4485-8DB3-FC39BEF77022}" presName="spaceRect" presStyleCnt="0"/>
      <dgm:spPr/>
    </dgm:pt>
    <dgm:pt modelId="{2EBA8F1D-1ECE-4711-B5BB-EED3F01CF205}" type="pres">
      <dgm:prSet presAssocID="{5E80BE54-5C6B-4485-8DB3-FC39BEF77022}" presName="parTx" presStyleLbl="revTx" presStyleIdx="1" presStyleCnt="13">
        <dgm:presLayoutVars>
          <dgm:chMax val="0"/>
          <dgm:chPref val="0"/>
        </dgm:presLayoutVars>
      </dgm:prSet>
      <dgm:spPr/>
    </dgm:pt>
    <dgm:pt modelId="{9930DD76-D506-4A1B-A616-55342D375FAC}" type="pres">
      <dgm:prSet presAssocID="{0D4CB3EB-30C6-4546-AB96-F8B8F3D77788}" presName="sibTrans" presStyleCnt="0"/>
      <dgm:spPr/>
    </dgm:pt>
    <dgm:pt modelId="{A53631B4-3CF7-4F74-9C47-7FDAE59BAF12}" type="pres">
      <dgm:prSet presAssocID="{9010019E-B134-4C1E-89AF-C0705D03ADDF}" presName="compNode" presStyleCnt="0"/>
      <dgm:spPr/>
    </dgm:pt>
    <dgm:pt modelId="{6D05E04B-C0B9-4B12-A26B-966A74104BFD}" type="pres">
      <dgm:prSet presAssocID="{9010019E-B134-4C1E-89AF-C0705D03ADDF}" presName="bgRect" presStyleLbl="bgShp" presStyleIdx="2" presStyleCnt="13"/>
      <dgm:spPr>
        <a:solidFill>
          <a:srgbClr val="FFFFFF"/>
        </a:solidFill>
      </dgm:spPr>
    </dgm:pt>
    <dgm:pt modelId="{B8BB8736-6365-4AC5-B559-507A1A64FC92}" type="pres">
      <dgm:prSet presAssocID="{9010019E-B134-4C1E-89AF-C0705D03ADDF}" presName="iconRect" presStyleLbl="node1" presStyleIdx="2" presStyleCnt="13"/>
      <dgm:spPr>
        <a:solidFill>
          <a:schemeClr val="tx1"/>
        </a:solidFill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D09F2D42-FF99-4ED3-BCBA-7226EA709242}" type="pres">
      <dgm:prSet presAssocID="{9010019E-B134-4C1E-89AF-C0705D03ADDF}" presName="spaceRect" presStyleCnt="0"/>
      <dgm:spPr/>
    </dgm:pt>
    <dgm:pt modelId="{04785113-93FF-4D16-9F4C-723AD9056163}" type="pres">
      <dgm:prSet presAssocID="{9010019E-B134-4C1E-89AF-C0705D03ADDF}" presName="parTx" presStyleLbl="revTx" presStyleIdx="2" presStyleCnt="13">
        <dgm:presLayoutVars>
          <dgm:chMax val="0"/>
          <dgm:chPref val="0"/>
        </dgm:presLayoutVars>
      </dgm:prSet>
      <dgm:spPr/>
    </dgm:pt>
    <dgm:pt modelId="{4A8BB540-48C7-46CF-AA14-A430D19348FD}" type="pres">
      <dgm:prSet presAssocID="{98BC848F-02EB-432F-AFAE-48B7A00C5BF0}" presName="sibTrans" presStyleCnt="0"/>
      <dgm:spPr/>
    </dgm:pt>
    <dgm:pt modelId="{2C5CA270-F843-46EA-9908-9AE86D845019}" type="pres">
      <dgm:prSet presAssocID="{7A0B7D76-6815-4FF7-A192-234B8B597DA3}" presName="compNode" presStyleCnt="0"/>
      <dgm:spPr/>
    </dgm:pt>
    <dgm:pt modelId="{F3647636-A10D-4E54-89B7-019A71DBC055}" type="pres">
      <dgm:prSet presAssocID="{7A0B7D76-6815-4FF7-A192-234B8B597DA3}" presName="bgRect" presStyleLbl="bgShp" presStyleIdx="3" presStyleCnt="13"/>
      <dgm:spPr>
        <a:solidFill>
          <a:srgbClr val="FFFFFF"/>
        </a:solidFill>
      </dgm:spPr>
    </dgm:pt>
    <dgm:pt modelId="{A709F958-E792-4D2C-ADFC-FCAB49AFFF44}" type="pres">
      <dgm:prSet presAssocID="{7A0B7D76-6815-4FF7-A192-234B8B597DA3}" presName="iconRect" presStyleLbl="node1" presStyleIdx="3" presStyleCnt="13"/>
      <dgm:spPr>
        <a:solidFill>
          <a:schemeClr val="tx1"/>
        </a:solid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004BC4B0-378A-490F-99B4-BA9110A8EAE0}" type="pres">
      <dgm:prSet presAssocID="{7A0B7D76-6815-4FF7-A192-234B8B597DA3}" presName="spaceRect" presStyleCnt="0"/>
      <dgm:spPr/>
    </dgm:pt>
    <dgm:pt modelId="{7ED312BB-8BA9-490F-950D-D5E07C87519A}" type="pres">
      <dgm:prSet presAssocID="{7A0B7D76-6815-4FF7-A192-234B8B597DA3}" presName="parTx" presStyleLbl="revTx" presStyleIdx="3" presStyleCnt="13">
        <dgm:presLayoutVars>
          <dgm:chMax val="0"/>
          <dgm:chPref val="0"/>
        </dgm:presLayoutVars>
      </dgm:prSet>
      <dgm:spPr/>
    </dgm:pt>
    <dgm:pt modelId="{89CC547D-B7F6-4BCB-8D6D-58CDCFCDE635}" type="pres">
      <dgm:prSet presAssocID="{49A88321-0FF1-499F-9A80-D6C0BA1F7D85}" presName="sibTrans" presStyleCnt="0"/>
      <dgm:spPr/>
    </dgm:pt>
    <dgm:pt modelId="{1FDA583E-3BAD-4E43-AFE6-534729CF8636}" type="pres">
      <dgm:prSet presAssocID="{20263940-2FCC-4399-8FAC-23F643694BE0}" presName="compNode" presStyleCnt="0"/>
      <dgm:spPr/>
    </dgm:pt>
    <dgm:pt modelId="{FBC23907-7B6B-4C6D-9DDB-87E70118F151}" type="pres">
      <dgm:prSet presAssocID="{20263940-2FCC-4399-8FAC-23F643694BE0}" presName="bgRect" presStyleLbl="bgShp" presStyleIdx="4" presStyleCnt="13"/>
      <dgm:spPr>
        <a:solidFill>
          <a:schemeClr val="tx1"/>
        </a:solidFill>
      </dgm:spPr>
    </dgm:pt>
    <dgm:pt modelId="{E42FCD26-1C8D-48B6-B569-B3C7149EF324}" type="pres">
      <dgm:prSet presAssocID="{20263940-2FCC-4399-8FAC-23F643694BE0}" presName="iconRect" presStyleLbl="node1" presStyleIdx="4" presStyleCnt="13"/>
      <dgm:spPr>
        <a:solidFill>
          <a:schemeClr val="tx1"/>
        </a:solidFill>
      </dgm:spPr>
      <dgm:extLst>
        <a:ext uri="{E40237B7-FDA0-4F09-8148-C483321AD2D9}">
          <dgm14:cNvPr xmlns:dgm14="http://schemas.microsoft.com/office/drawing/2010/diagram" id="0" name="" descr="Network diagram"/>
        </a:ext>
      </dgm:extLst>
    </dgm:pt>
    <dgm:pt modelId="{24ED9DC8-E896-4EC5-AC16-51C99FDE8E63}" type="pres">
      <dgm:prSet presAssocID="{20263940-2FCC-4399-8FAC-23F643694BE0}" presName="spaceRect" presStyleCnt="0"/>
      <dgm:spPr/>
    </dgm:pt>
    <dgm:pt modelId="{FB1586EC-6033-4013-9317-221465D9AF2D}" type="pres">
      <dgm:prSet presAssocID="{20263940-2FCC-4399-8FAC-23F643694BE0}" presName="parTx" presStyleLbl="revTx" presStyleIdx="4" presStyleCnt="13">
        <dgm:presLayoutVars>
          <dgm:chMax val="0"/>
          <dgm:chPref val="0"/>
        </dgm:presLayoutVars>
      </dgm:prSet>
      <dgm:spPr/>
    </dgm:pt>
    <dgm:pt modelId="{630FCFAD-E243-416A-9B65-4760C2E1C004}" type="pres">
      <dgm:prSet presAssocID="{E74D6C9E-3B7D-4BD8-98DD-8921FA8C1ECC}" presName="sibTrans" presStyleCnt="0"/>
      <dgm:spPr/>
    </dgm:pt>
    <dgm:pt modelId="{522894BF-A1F6-4BC7-9497-9394DEB83C7E}" type="pres">
      <dgm:prSet presAssocID="{9FA68DF7-470A-4E54-A26A-21AD8BE9A0E2}" presName="compNode" presStyleCnt="0"/>
      <dgm:spPr/>
    </dgm:pt>
    <dgm:pt modelId="{9E394208-A1E1-45B9-9565-739CDD758AF7}" type="pres">
      <dgm:prSet presAssocID="{9FA68DF7-470A-4E54-A26A-21AD8BE9A0E2}" presName="bgRect" presStyleLbl="bgShp" presStyleIdx="5" presStyleCnt="13"/>
      <dgm:spPr>
        <a:solidFill>
          <a:srgbClr val="FFFFFF"/>
        </a:solidFill>
      </dgm:spPr>
    </dgm:pt>
    <dgm:pt modelId="{D03D7FB4-A7DD-42FF-B51C-2377B1E5A08A}" type="pres">
      <dgm:prSet presAssocID="{9FA68DF7-470A-4E54-A26A-21AD8BE9A0E2}" presName="iconRect" presStyleLbl="node1" presStyleIdx="5" presStyleCnt="13"/>
      <dgm:spPr>
        <a:solidFill>
          <a:schemeClr val="tx1"/>
        </a:solidFill>
      </dgm:spPr>
      <dgm:extLst>
        <a:ext uri="{E40237B7-FDA0-4F09-8148-C483321AD2D9}">
          <dgm14:cNvPr xmlns:dgm14="http://schemas.microsoft.com/office/drawing/2010/diagram" id="0" name="" descr="Suburban scene"/>
        </a:ext>
      </dgm:extLst>
    </dgm:pt>
    <dgm:pt modelId="{3E26A4DF-63A3-4B59-A7D4-7E46F11A9232}" type="pres">
      <dgm:prSet presAssocID="{9FA68DF7-470A-4E54-A26A-21AD8BE9A0E2}" presName="spaceRect" presStyleCnt="0"/>
      <dgm:spPr/>
    </dgm:pt>
    <dgm:pt modelId="{347A9B16-59AE-44BF-85F7-6CAC8654B251}" type="pres">
      <dgm:prSet presAssocID="{9FA68DF7-470A-4E54-A26A-21AD8BE9A0E2}" presName="parTx" presStyleLbl="revTx" presStyleIdx="5" presStyleCnt="13">
        <dgm:presLayoutVars>
          <dgm:chMax val="0"/>
          <dgm:chPref val="0"/>
        </dgm:presLayoutVars>
      </dgm:prSet>
      <dgm:spPr/>
    </dgm:pt>
    <dgm:pt modelId="{C0E0865D-7E65-4DA7-B5DC-55AB413558DC}" type="pres">
      <dgm:prSet presAssocID="{8C6338F8-ED58-4B75-9C13-72B2774DF304}" presName="sibTrans" presStyleCnt="0"/>
      <dgm:spPr/>
    </dgm:pt>
    <dgm:pt modelId="{67BB1553-63A6-4C41-9EB8-2DD697C2E6E3}" type="pres">
      <dgm:prSet presAssocID="{2F3BF73C-2009-4F3C-BFE3-21DF45B3D102}" presName="compNode" presStyleCnt="0"/>
      <dgm:spPr/>
    </dgm:pt>
    <dgm:pt modelId="{CDC377D8-AF3D-4D22-AF49-657FA6E6010B}" type="pres">
      <dgm:prSet presAssocID="{2F3BF73C-2009-4F3C-BFE3-21DF45B3D102}" presName="bgRect" presStyleLbl="bgShp" presStyleIdx="6" presStyleCnt="13"/>
      <dgm:spPr>
        <a:solidFill>
          <a:srgbClr val="FFFFFF"/>
        </a:solidFill>
      </dgm:spPr>
    </dgm:pt>
    <dgm:pt modelId="{EEEC6114-E65A-4B84-BE8F-FBCA5C093A3F}" type="pres">
      <dgm:prSet presAssocID="{2F3BF73C-2009-4F3C-BFE3-21DF45B3D102}" presName="iconRect" presStyleLbl="node1" presStyleIdx="6" presStyleCnt="13"/>
      <dgm:spPr>
        <a:solidFill>
          <a:schemeClr val="tx1"/>
        </a:solidFill>
        <a:ln>
          <a:noFill/>
        </a:ln>
      </dgm:spPr>
      <dgm:extLst>
        <a:ext uri="{E40237B7-FDA0-4F09-8148-C483321AD2D9}">
          <dgm14:cNvPr xmlns:dgm14="http://schemas.microsoft.com/office/drawing/2010/diagram" id="0" name="" descr="List"/>
        </a:ext>
      </dgm:extLst>
    </dgm:pt>
    <dgm:pt modelId="{3B135F56-9141-4BCC-8E0A-B51899A9455D}" type="pres">
      <dgm:prSet presAssocID="{2F3BF73C-2009-4F3C-BFE3-21DF45B3D102}" presName="spaceRect" presStyleCnt="0"/>
      <dgm:spPr/>
    </dgm:pt>
    <dgm:pt modelId="{60230273-0184-4F91-854B-7B3ECD067202}" type="pres">
      <dgm:prSet presAssocID="{2F3BF73C-2009-4F3C-BFE3-21DF45B3D102}" presName="parTx" presStyleLbl="revTx" presStyleIdx="6" presStyleCnt="13">
        <dgm:presLayoutVars>
          <dgm:chMax val="0"/>
          <dgm:chPref val="0"/>
        </dgm:presLayoutVars>
      </dgm:prSet>
      <dgm:spPr/>
    </dgm:pt>
    <dgm:pt modelId="{943A581D-9BA8-4AFE-8613-7BBFDE05A639}" type="pres">
      <dgm:prSet presAssocID="{32B2617D-5CBD-4DB4-80C6-70F4B2021BB3}" presName="sibTrans" presStyleCnt="0"/>
      <dgm:spPr/>
    </dgm:pt>
    <dgm:pt modelId="{E64F4A4B-89C4-4FEE-ABF8-15CA6D394B8A}" type="pres">
      <dgm:prSet presAssocID="{99D1C518-5431-48E9-A087-C7BA729CC56B}" presName="compNode" presStyleCnt="0"/>
      <dgm:spPr/>
    </dgm:pt>
    <dgm:pt modelId="{1603450C-EDA8-40DB-A994-2E75217D1167}" type="pres">
      <dgm:prSet presAssocID="{99D1C518-5431-48E9-A087-C7BA729CC56B}" presName="bgRect" presStyleLbl="bgShp" presStyleIdx="7" presStyleCnt="13"/>
      <dgm:spPr>
        <a:solidFill>
          <a:srgbClr val="FFFFFF"/>
        </a:solidFill>
      </dgm:spPr>
    </dgm:pt>
    <dgm:pt modelId="{E60AD963-AA89-4D9D-9EBF-4E4BB3FB693E}" type="pres">
      <dgm:prSet presAssocID="{99D1C518-5431-48E9-A087-C7BA729CC56B}" presName="iconRect" presStyleLbl="node1" presStyleIdx="7" presStyleCnt="13"/>
      <dgm:spPr>
        <a:solidFill>
          <a:schemeClr val="tx1"/>
        </a:solidFill>
      </dgm:spPr>
      <dgm:extLst>
        <a:ext uri="{E40237B7-FDA0-4F09-8148-C483321AD2D9}">
          <dgm14:cNvPr xmlns:dgm14="http://schemas.microsoft.com/office/drawing/2010/diagram" id="0" name="" descr="Table"/>
        </a:ext>
      </dgm:extLst>
    </dgm:pt>
    <dgm:pt modelId="{A25D5F5E-75EB-4F24-86FC-B2D6ECB5EECE}" type="pres">
      <dgm:prSet presAssocID="{99D1C518-5431-48E9-A087-C7BA729CC56B}" presName="spaceRect" presStyleCnt="0"/>
      <dgm:spPr/>
    </dgm:pt>
    <dgm:pt modelId="{2B0C3218-6817-4ED9-924A-3ACB6D118E93}" type="pres">
      <dgm:prSet presAssocID="{99D1C518-5431-48E9-A087-C7BA729CC56B}" presName="parTx" presStyleLbl="revTx" presStyleIdx="7" presStyleCnt="13">
        <dgm:presLayoutVars>
          <dgm:chMax val="0"/>
          <dgm:chPref val="0"/>
        </dgm:presLayoutVars>
      </dgm:prSet>
      <dgm:spPr/>
    </dgm:pt>
    <dgm:pt modelId="{A778F665-01B4-4B84-8BB0-D573582FA0C3}" type="pres">
      <dgm:prSet presAssocID="{4FD897B5-08BA-4AE1-910E-1C635B8F310F}" presName="sibTrans" presStyleCnt="0"/>
      <dgm:spPr/>
    </dgm:pt>
    <dgm:pt modelId="{428DA80C-C881-4E7C-B584-46443E54EC6D}" type="pres">
      <dgm:prSet presAssocID="{FD218C59-4B29-4EDC-B7C9-5940DBA67F22}" presName="compNode" presStyleCnt="0"/>
      <dgm:spPr/>
    </dgm:pt>
    <dgm:pt modelId="{839B7EA0-4959-4625-BB1E-3AE87DFCFBB6}" type="pres">
      <dgm:prSet presAssocID="{FD218C59-4B29-4EDC-B7C9-5940DBA67F22}" presName="bgRect" presStyleLbl="bgShp" presStyleIdx="8" presStyleCnt="13"/>
      <dgm:spPr>
        <a:solidFill>
          <a:srgbClr val="FFFFFF"/>
        </a:solidFill>
      </dgm:spPr>
    </dgm:pt>
    <dgm:pt modelId="{638A402C-A932-4096-BAAE-758F10D9DE4A}" type="pres">
      <dgm:prSet presAssocID="{FD218C59-4B29-4EDC-B7C9-5940DBA67F22}" presName="iconRect" presStyleLbl="node1" presStyleIdx="8" presStyleCnt="13"/>
      <dgm:spPr>
        <a:solidFill>
          <a:schemeClr val="tx1"/>
        </a:solidFill>
      </dgm:spPr>
      <dgm:extLst>
        <a:ext uri="{E40237B7-FDA0-4F09-8148-C483321AD2D9}">
          <dgm14:cNvPr xmlns:dgm14="http://schemas.microsoft.com/office/drawing/2010/diagram" id="0" name="" descr="Store"/>
        </a:ext>
      </dgm:extLst>
    </dgm:pt>
    <dgm:pt modelId="{0C906EF0-10D6-4DAA-B80E-89E11C1B885E}" type="pres">
      <dgm:prSet presAssocID="{FD218C59-4B29-4EDC-B7C9-5940DBA67F22}" presName="spaceRect" presStyleCnt="0"/>
      <dgm:spPr/>
    </dgm:pt>
    <dgm:pt modelId="{84C451BE-CFB4-4BBE-9F62-AAD7FFE7B8DD}" type="pres">
      <dgm:prSet presAssocID="{FD218C59-4B29-4EDC-B7C9-5940DBA67F22}" presName="parTx" presStyleLbl="revTx" presStyleIdx="8" presStyleCnt="13">
        <dgm:presLayoutVars>
          <dgm:chMax val="0"/>
          <dgm:chPref val="0"/>
        </dgm:presLayoutVars>
      </dgm:prSet>
      <dgm:spPr/>
    </dgm:pt>
    <dgm:pt modelId="{E58AA64E-6105-46BF-BCAA-3535E5CEEB96}" type="pres">
      <dgm:prSet presAssocID="{A0FF8316-6DF0-40B8-81CA-94ABB9B996BF}" presName="sibTrans" presStyleCnt="0"/>
      <dgm:spPr/>
    </dgm:pt>
    <dgm:pt modelId="{DDD26857-BC2A-4AFD-A619-44CF06742745}" type="pres">
      <dgm:prSet presAssocID="{85B457A2-0FEE-4670-A01C-0A4122D5E17D}" presName="compNode" presStyleCnt="0"/>
      <dgm:spPr/>
    </dgm:pt>
    <dgm:pt modelId="{7F5B0F41-ED5A-4F48-9FAD-92DA4AA7CCF8}" type="pres">
      <dgm:prSet presAssocID="{85B457A2-0FEE-4670-A01C-0A4122D5E17D}" presName="bgRect" presStyleLbl="bgShp" presStyleIdx="9" presStyleCnt="13"/>
      <dgm:spPr>
        <a:solidFill>
          <a:srgbClr val="FFFFFF"/>
        </a:solidFill>
      </dgm:spPr>
    </dgm:pt>
    <dgm:pt modelId="{B5EF4E48-AF53-4DD0-9202-061821441234}" type="pres">
      <dgm:prSet presAssocID="{85B457A2-0FEE-4670-A01C-0A4122D5E17D}" presName="iconRect" presStyleLbl="node1" presStyleIdx="9" presStyleCnt="13"/>
      <dgm:spPr>
        <a:solidFill>
          <a:schemeClr val="tx1"/>
        </a:solidFill>
        <a:ln>
          <a:noFill/>
        </a:ln>
      </dgm:spPr>
      <dgm:extLst>
        <a:ext uri="{E40237B7-FDA0-4F09-8148-C483321AD2D9}">
          <dgm14:cNvPr xmlns:dgm14="http://schemas.microsoft.com/office/drawing/2010/diagram" id="0" name="" descr="Add"/>
        </a:ext>
      </dgm:extLst>
    </dgm:pt>
    <dgm:pt modelId="{39CE6882-7C07-43AA-A947-3A00ED6CBF16}" type="pres">
      <dgm:prSet presAssocID="{85B457A2-0FEE-4670-A01C-0A4122D5E17D}" presName="spaceRect" presStyleCnt="0"/>
      <dgm:spPr/>
    </dgm:pt>
    <dgm:pt modelId="{5EB2F660-A45D-4BAE-8883-7CBC2B5AB2A5}" type="pres">
      <dgm:prSet presAssocID="{85B457A2-0FEE-4670-A01C-0A4122D5E17D}" presName="parTx" presStyleLbl="revTx" presStyleIdx="9" presStyleCnt="13">
        <dgm:presLayoutVars>
          <dgm:chMax val="0"/>
          <dgm:chPref val="0"/>
        </dgm:presLayoutVars>
      </dgm:prSet>
      <dgm:spPr/>
    </dgm:pt>
    <dgm:pt modelId="{AE81363B-E1B2-4D20-B849-E4D664CF0392}" type="pres">
      <dgm:prSet presAssocID="{724DD34A-E7F7-4100-80FA-0B0C310609BA}" presName="sibTrans" presStyleCnt="0"/>
      <dgm:spPr/>
    </dgm:pt>
    <dgm:pt modelId="{81061ACC-5DA3-42A1-B841-77E34A3732A8}" type="pres">
      <dgm:prSet presAssocID="{7E35DF8C-0A94-4BD2-8130-B25528EB7CB2}" presName="compNode" presStyleCnt="0"/>
      <dgm:spPr/>
    </dgm:pt>
    <dgm:pt modelId="{93BAFC39-ECDE-49A4-92FB-F73C86566BFC}" type="pres">
      <dgm:prSet presAssocID="{7E35DF8C-0A94-4BD2-8130-B25528EB7CB2}" presName="bgRect" presStyleLbl="bgShp" presStyleIdx="10" presStyleCnt="13"/>
      <dgm:spPr>
        <a:solidFill>
          <a:srgbClr val="FFFFFF"/>
        </a:solidFill>
      </dgm:spPr>
    </dgm:pt>
    <dgm:pt modelId="{2F03C79A-7602-4ABD-ACBA-BC14D7784FBF}" type="pres">
      <dgm:prSet presAssocID="{7E35DF8C-0A94-4BD2-8130-B25528EB7CB2}" presName="iconRect" presStyleLbl="node1" presStyleIdx="10" presStyleCnt="13"/>
      <dgm:spPr>
        <a:solidFill>
          <a:schemeClr val="tx1"/>
        </a:solidFill>
      </dgm:spPr>
      <dgm:extLst>
        <a:ext uri="{E40237B7-FDA0-4F09-8148-C483321AD2D9}">
          <dgm14:cNvPr xmlns:dgm14="http://schemas.microsoft.com/office/drawing/2010/diagram" id="0" name="" descr="Shoe footprints"/>
        </a:ext>
      </dgm:extLst>
    </dgm:pt>
    <dgm:pt modelId="{4B14676F-9F3E-4B0F-B3FE-99C4AC92ACB5}" type="pres">
      <dgm:prSet presAssocID="{7E35DF8C-0A94-4BD2-8130-B25528EB7CB2}" presName="spaceRect" presStyleCnt="0"/>
      <dgm:spPr/>
    </dgm:pt>
    <dgm:pt modelId="{7E4975DD-8ECD-41A8-913A-67AB03869F36}" type="pres">
      <dgm:prSet presAssocID="{7E35DF8C-0A94-4BD2-8130-B25528EB7CB2}" presName="parTx" presStyleLbl="revTx" presStyleIdx="10" presStyleCnt="13">
        <dgm:presLayoutVars>
          <dgm:chMax val="0"/>
          <dgm:chPref val="0"/>
        </dgm:presLayoutVars>
      </dgm:prSet>
      <dgm:spPr/>
    </dgm:pt>
    <dgm:pt modelId="{771CDFBE-873F-427B-AA4A-3EF831DB0593}" type="pres">
      <dgm:prSet presAssocID="{21C71AEC-D2B9-47D7-8545-6420B731A97B}" presName="sibTrans" presStyleCnt="0"/>
      <dgm:spPr/>
    </dgm:pt>
    <dgm:pt modelId="{0E5C4EB5-1A05-4E08-B44A-CE63C24F97D8}" type="pres">
      <dgm:prSet presAssocID="{AA46C587-D213-4EB5-B26A-99BBE6D1616D}" presName="compNode" presStyleCnt="0"/>
      <dgm:spPr/>
    </dgm:pt>
    <dgm:pt modelId="{455ABEC0-2EA4-4BA3-98FB-042710398EA6}" type="pres">
      <dgm:prSet presAssocID="{AA46C587-D213-4EB5-B26A-99BBE6D1616D}" presName="bgRect" presStyleLbl="bgShp" presStyleIdx="11" presStyleCnt="13" custLinFactNeighborY="-3797"/>
      <dgm:spPr>
        <a:solidFill>
          <a:srgbClr val="FFFFFF"/>
        </a:solidFill>
      </dgm:spPr>
    </dgm:pt>
    <dgm:pt modelId="{150866BC-EDE7-4690-A8C0-273B3EC16CD1}" type="pres">
      <dgm:prSet presAssocID="{AA46C587-D213-4EB5-B26A-99BBE6D1616D}" presName="iconRect" presStyleLbl="node1" presStyleIdx="11" presStyleCnt="13" custLinFactNeighborY="21721"/>
      <dgm:spPr>
        <a:solidFill>
          <a:schemeClr val="tx1"/>
        </a:solidFill>
        <a:ln>
          <a:noFill/>
        </a:ln>
      </dgm:spPr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98BDDA62-322D-46D8-BD50-E1FF43842CC6}" type="pres">
      <dgm:prSet presAssocID="{AA46C587-D213-4EB5-B26A-99BBE6D1616D}" presName="spaceRect" presStyleCnt="0"/>
      <dgm:spPr/>
    </dgm:pt>
    <dgm:pt modelId="{F8502362-253C-4C8D-8C02-5093610D0FF5}" type="pres">
      <dgm:prSet presAssocID="{AA46C587-D213-4EB5-B26A-99BBE6D1616D}" presName="parTx" presStyleLbl="revTx" presStyleIdx="11" presStyleCnt="13" custLinFactNeighborX="-143" custLinFactNeighborY="-3797">
        <dgm:presLayoutVars>
          <dgm:chMax val="0"/>
          <dgm:chPref val="0"/>
        </dgm:presLayoutVars>
      </dgm:prSet>
      <dgm:spPr/>
    </dgm:pt>
    <dgm:pt modelId="{0D353303-FBD8-4C10-AF1D-F61D8FF859B0}" type="pres">
      <dgm:prSet presAssocID="{E2BCDE0B-233E-44F8-8483-F0CD6AB8F60D}" presName="sibTrans" presStyleCnt="0"/>
      <dgm:spPr/>
    </dgm:pt>
    <dgm:pt modelId="{55E58A85-82FC-477B-A039-6B9E5B3A085C}" type="pres">
      <dgm:prSet presAssocID="{931706E5-1E53-4DA9-9966-D8BFEAD7ADF6}" presName="compNode" presStyleCnt="0"/>
      <dgm:spPr/>
    </dgm:pt>
    <dgm:pt modelId="{7DF7B48D-1544-41E4-9025-BB45C5EFC40C}" type="pres">
      <dgm:prSet presAssocID="{931706E5-1E53-4DA9-9966-D8BFEAD7ADF6}" presName="bgRect" presStyleLbl="bgShp" presStyleIdx="12" presStyleCnt="13" custLinFactNeighborX="251" custLinFactNeighborY="-12349"/>
      <dgm:spPr>
        <a:solidFill>
          <a:srgbClr val="FFFFFF"/>
        </a:solidFill>
      </dgm:spPr>
    </dgm:pt>
    <dgm:pt modelId="{154DAD03-2218-4A6D-8F6A-2D108A6157F3}" type="pres">
      <dgm:prSet presAssocID="{931706E5-1E53-4DA9-9966-D8BFEAD7ADF6}" presName="iconRect" presStyleLbl="node1" presStyleIdx="12" presStyleCnt="13"/>
      <dgm:spPr>
        <a:solidFill>
          <a:schemeClr val="tx1"/>
        </a:solidFill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D98785CC-4140-49D0-9F62-DE8D32B1119B}" type="pres">
      <dgm:prSet presAssocID="{931706E5-1E53-4DA9-9966-D8BFEAD7ADF6}" presName="spaceRect" presStyleCnt="0"/>
      <dgm:spPr/>
    </dgm:pt>
    <dgm:pt modelId="{A2D5C7F3-A7AA-404A-96C2-D514B3BEE60C}" type="pres">
      <dgm:prSet presAssocID="{931706E5-1E53-4DA9-9966-D8BFEAD7ADF6}" presName="parTx" presStyleLbl="revTx" presStyleIdx="12" presStyleCnt="13" custLinFactNeighborX="-670" custLinFactNeighborY="-8881">
        <dgm:presLayoutVars>
          <dgm:chMax val="0"/>
          <dgm:chPref val="0"/>
        </dgm:presLayoutVars>
      </dgm:prSet>
      <dgm:spPr/>
    </dgm:pt>
  </dgm:ptLst>
  <dgm:cxnLst>
    <dgm:cxn modelId="{FC9D2604-98C8-4EA6-932B-F1C1A0BFB409}" type="presOf" srcId="{FD218C59-4B29-4EDC-B7C9-5940DBA67F22}" destId="{84C451BE-CFB4-4BBE-9F62-AAD7FFE7B8DD}" srcOrd="0" destOrd="0" presId="urn:microsoft.com/office/officeart/2018/2/layout/IconVerticalSolidList"/>
    <dgm:cxn modelId="{119B2D06-922B-4722-81D6-43287C53CE17}" srcId="{E8A2F847-73CB-4DCC-9CC4-B59419DBDA78}" destId="{20263940-2FCC-4399-8FAC-23F643694BE0}" srcOrd="4" destOrd="0" parTransId="{29F2E527-7995-45C0-9131-6401101CB8C8}" sibTransId="{E74D6C9E-3B7D-4BD8-98DD-8921FA8C1ECC}"/>
    <dgm:cxn modelId="{010A1809-3FC3-4EAA-B12B-F0AC87DA1BA1}" srcId="{E8A2F847-73CB-4DCC-9CC4-B59419DBDA78}" destId="{99D1C518-5431-48E9-A087-C7BA729CC56B}" srcOrd="7" destOrd="0" parTransId="{9C62779A-D9BC-41B4-A052-3F19F652E169}" sibTransId="{4FD897B5-08BA-4AE1-910E-1C635B8F310F}"/>
    <dgm:cxn modelId="{B9BA8315-972D-47F3-B31C-20C9793535E1}" srcId="{E8A2F847-73CB-4DCC-9CC4-B59419DBDA78}" destId="{9FA68DF7-470A-4E54-A26A-21AD8BE9A0E2}" srcOrd="5" destOrd="0" parTransId="{17341B06-329D-4A35-8183-A92951C1F581}" sibTransId="{8C6338F8-ED58-4B75-9C13-72B2774DF304}"/>
    <dgm:cxn modelId="{E6B18418-D289-448D-99D6-E5ECCDA25045}" srcId="{E8A2F847-73CB-4DCC-9CC4-B59419DBDA78}" destId="{2F3BF73C-2009-4F3C-BFE3-21DF45B3D102}" srcOrd="6" destOrd="0" parTransId="{D78706B5-79CD-4D20-BAD8-3155B5DFB014}" sibTransId="{32B2617D-5CBD-4DB4-80C6-70F4B2021BB3}"/>
    <dgm:cxn modelId="{807C5C32-D1D6-43BD-A643-AADC7C3618ED}" srcId="{E8A2F847-73CB-4DCC-9CC4-B59419DBDA78}" destId="{FD218C59-4B29-4EDC-B7C9-5940DBA67F22}" srcOrd="8" destOrd="0" parTransId="{2EFC8D62-1559-472F-8AB2-DE2046BC9EFB}" sibTransId="{A0FF8316-6DF0-40B8-81CA-94ABB9B996BF}"/>
    <dgm:cxn modelId="{29B4333D-1D8E-4B9B-A4AF-467C42A8D839}" srcId="{E8A2F847-73CB-4DCC-9CC4-B59419DBDA78}" destId="{5E80BE54-5C6B-4485-8DB3-FC39BEF77022}" srcOrd="1" destOrd="0" parTransId="{8A5F7A72-3522-47AB-845B-E9BFC3517625}" sibTransId="{0D4CB3EB-30C6-4546-AB96-F8B8F3D77788}"/>
    <dgm:cxn modelId="{FEE59260-48DD-4BA0-9948-555D47F4A7E1}" type="presOf" srcId="{7E35DF8C-0A94-4BD2-8130-B25528EB7CB2}" destId="{7E4975DD-8ECD-41A8-913A-67AB03869F36}" srcOrd="0" destOrd="0" presId="urn:microsoft.com/office/officeart/2018/2/layout/IconVerticalSolidList"/>
    <dgm:cxn modelId="{68FDEC47-E534-48FF-B42F-DE62F3BE70B3}" type="presOf" srcId="{21098C26-36B9-4737-9EFE-D320B7398210}" destId="{25AE4775-96E5-40DB-9288-CD51386F9D9B}" srcOrd="0" destOrd="0" presId="urn:microsoft.com/office/officeart/2018/2/layout/IconVerticalSolidList"/>
    <dgm:cxn modelId="{8C947D4D-0533-4CF1-BD49-81E76ECBFFC4}" type="presOf" srcId="{20263940-2FCC-4399-8FAC-23F643694BE0}" destId="{FB1586EC-6033-4013-9317-221465D9AF2D}" srcOrd="0" destOrd="0" presId="urn:microsoft.com/office/officeart/2018/2/layout/IconVerticalSolidList"/>
    <dgm:cxn modelId="{E923426E-48F4-4BC4-A7DB-0B12B6D1CFE1}" srcId="{E8A2F847-73CB-4DCC-9CC4-B59419DBDA78}" destId="{85B457A2-0FEE-4670-A01C-0A4122D5E17D}" srcOrd="9" destOrd="0" parTransId="{CCB56256-F1F2-4496-8903-2F3261AC83A3}" sibTransId="{724DD34A-E7F7-4100-80FA-0B0C310609BA}"/>
    <dgm:cxn modelId="{C24AEB77-788E-4C0C-B367-A457D237B685}" type="presOf" srcId="{7A0B7D76-6815-4FF7-A192-234B8B597DA3}" destId="{7ED312BB-8BA9-490F-950D-D5E07C87519A}" srcOrd="0" destOrd="0" presId="urn:microsoft.com/office/officeart/2018/2/layout/IconVerticalSolidList"/>
    <dgm:cxn modelId="{6A62DE5A-027B-4320-9479-4D7424D95530}" srcId="{E8A2F847-73CB-4DCC-9CC4-B59419DBDA78}" destId="{AA46C587-D213-4EB5-B26A-99BBE6D1616D}" srcOrd="11" destOrd="0" parTransId="{692C4600-2482-4AD5-B96C-EA9E0C7360A4}" sibTransId="{E2BCDE0B-233E-44F8-8483-F0CD6AB8F60D}"/>
    <dgm:cxn modelId="{EB50107C-EE37-460D-B638-19FD5BA90AD7}" type="presOf" srcId="{9FA68DF7-470A-4E54-A26A-21AD8BE9A0E2}" destId="{347A9B16-59AE-44BF-85F7-6CAC8654B251}" srcOrd="0" destOrd="0" presId="urn:microsoft.com/office/officeart/2018/2/layout/IconVerticalSolidList"/>
    <dgm:cxn modelId="{EAEB377D-E7F2-489F-895D-50849189875F}" type="presOf" srcId="{AA46C587-D213-4EB5-B26A-99BBE6D1616D}" destId="{F8502362-253C-4C8D-8C02-5093610D0FF5}" srcOrd="0" destOrd="0" presId="urn:microsoft.com/office/officeart/2018/2/layout/IconVerticalSolidList"/>
    <dgm:cxn modelId="{327FD97D-7462-49AF-B908-49C020D57C53}" srcId="{E8A2F847-73CB-4DCC-9CC4-B59419DBDA78}" destId="{9010019E-B134-4C1E-89AF-C0705D03ADDF}" srcOrd="2" destOrd="0" parTransId="{CDB6D7E0-BD49-4E3A-A6D4-159BB6B4E42A}" sibTransId="{98BC848F-02EB-432F-AFAE-48B7A00C5BF0}"/>
    <dgm:cxn modelId="{D610F790-F0AC-46F5-8D73-BA07566A75A1}" type="presOf" srcId="{5E80BE54-5C6B-4485-8DB3-FC39BEF77022}" destId="{2EBA8F1D-1ECE-4711-B5BB-EED3F01CF205}" srcOrd="0" destOrd="0" presId="urn:microsoft.com/office/officeart/2018/2/layout/IconVerticalSolidList"/>
    <dgm:cxn modelId="{C05DC195-FB8F-487D-B912-01DB8E5D6CF0}" type="presOf" srcId="{931706E5-1E53-4DA9-9966-D8BFEAD7ADF6}" destId="{A2D5C7F3-A7AA-404A-96C2-D514B3BEE60C}" srcOrd="0" destOrd="0" presId="urn:microsoft.com/office/officeart/2018/2/layout/IconVerticalSolidList"/>
    <dgm:cxn modelId="{033C3E9C-5C05-4062-BB94-9FD84FD12585}" srcId="{E8A2F847-73CB-4DCC-9CC4-B59419DBDA78}" destId="{931706E5-1E53-4DA9-9966-D8BFEAD7ADF6}" srcOrd="12" destOrd="0" parTransId="{4556E967-D17E-4D26-A4A1-B9F2B017414C}" sibTransId="{F7BAA09C-6A18-44DA-AC83-5C6EF1FA5582}"/>
    <dgm:cxn modelId="{721BA2C3-18BC-4C31-8E74-AE998C81C899}" type="presOf" srcId="{9010019E-B134-4C1E-89AF-C0705D03ADDF}" destId="{04785113-93FF-4D16-9F4C-723AD9056163}" srcOrd="0" destOrd="0" presId="urn:microsoft.com/office/officeart/2018/2/layout/IconVerticalSolidList"/>
    <dgm:cxn modelId="{59B272CD-1516-474F-9798-830BB621646A}" type="presOf" srcId="{85B457A2-0FEE-4670-A01C-0A4122D5E17D}" destId="{5EB2F660-A45D-4BAE-8883-7CBC2B5AB2A5}" srcOrd="0" destOrd="0" presId="urn:microsoft.com/office/officeart/2018/2/layout/IconVerticalSolidList"/>
    <dgm:cxn modelId="{8F04D2D2-B171-4F6C-912E-BC45D880B128}" srcId="{E8A2F847-73CB-4DCC-9CC4-B59419DBDA78}" destId="{7E35DF8C-0A94-4BD2-8130-B25528EB7CB2}" srcOrd="10" destOrd="0" parTransId="{951CA8DD-20C5-4AFB-B361-565420B439F5}" sibTransId="{21C71AEC-D2B9-47D7-8545-6420B731A97B}"/>
    <dgm:cxn modelId="{9E2E8DDC-AA3A-4EA4-8FE9-F8C4201C6399}" type="presOf" srcId="{2F3BF73C-2009-4F3C-BFE3-21DF45B3D102}" destId="{60230273-0184-4F91-854B-7B3ECD067202}" srcOrd="0" destOrd="0" presId="urn:microsoft.com/office/officeart/2018/2/layout/IconVerticalSolidList"/>
    <dgm:cxn modelId="{5257E9E4-338E-4082-B0FF-14676BEE5C57}" srcId="{E8A2F847-73CB-4DCC-9CC4-B59419DBDA78}" destId="{21098C26-36B9-4737-9EFE-D320B7398210}" srcOrd="0" destOrd="0" parTransId="{D8D55D75-C6D7-4EA2-BB95-3CC5878F6566}" sibTransId="{8788CD58-10CC-4142-9AB5-9400C84C71BD}"/>
    <dgm:cxn modelId="{9FAB17F2-58D6-4FED-B13D-ADD7B8453E3E}" type="presOf" srcId="{E8A2F847-73CB-4DCC-9CC4-B59419DBDA78}" destId="{E5D19131-6C29-41AF-9D8A-4CE46C5077B1}" srcOrd="0" destOrd="0" presId="urn:microsoft.com/office/officeart/2018/2/layout/IconVerticalSolidList"/>
    <dgm:cxn modelId="{110F20F3-AEF5-4300-917B-A0FE04528DE3}" srcId="{E8A2F847-73CB-4DCC-9CC4-B59419DBDA78}" destId="{7A0B7D76-6815-4FF7-A192-234B8B597DA3}" srcOrd="3" destOrd="0" parTransId="{BDF95AC0-FE8F-4682-A5EE-14235B878BDC}" sibTransId="{49A88321-0FF1-499F-9A80-D6C0BA1F7D85}"/>
    <dgm:cxn modelId="{1DE238F6-91DD-48F5-B73D-3811F913D1C5}" type="presOf" srcId="{99D1C518-5431-48E9-A087-C7BA729CC56B}" destId="{2B0C3218-6817-4ED9-924A-3ACB6D118E93}" srcOrd="0" destOrd="0" presId="urn:microsoft.com/office/officeart/2018/2/layout/IconVerticalSolidList"/>
    <dgm:cxn modelId="{DF7913D2-7E36-4306-BFC9-87BB2ED8A805}" type="presParOf" srcId="{E5D19131-6C29-41AF-9D8A-4CE46C5077B1}" destId="{316004BA-D653-43A4-8376-0DC882A50F8E}" srcOrd="0" destOrd="0" presId="urn:microsoft.com/office/officeart/2018/2/layout/IconVerticalSolidList"/>
    <dgm:cxn modelId="{D5E1AF90-80BF-47C1-84BB-583CEF32697E}" type="presParOf" srcId="{316004BA-D653-43A4-8376-0DC882A50F8E}" destId="{0222ECCB-17AD-4606-BE28-B4A73B8DE527}" srcOrd="0" destOrd="0" presId="urn:microsoft.com/office/officeart/2018/2/layout/IconVerticalSolidList"/>
    <dgm:cxn modelId="{859128BB-7A87-466A-8F3E-054EDE83BDBE}" type="presParOf" srcId="{316004BA-D653-43A4-8376-0DC882A50F8E}" destId="{445874E6-2F10-4095-8F9E-7514E44C6AD8}" srcOrd="1" destOrd="0" presId="urn:microsoft.com/office/officeart/2018/2/layout/IconVerticalSolidList"/>
    <dgm:cxn modelId="{E62AE0F4-3843-4FBD-9576-C24C25D10A28}" type="presParOf" srcId="{316004BA-D653-43A4-8376-0DC882A50F8E}" destId="{4B9FE239-AEA6-45A3-B8F6-08DC508C94E8}" srcOrd="2" destOrd="0" presId="urn:microsoft.com/office/officeart/2018/2/layout/IconVerticalSolidList"/>
    <dgm:cxn modelId="{F76DEA80-AE68-4F5A-BC00-000AED4641CB}" type="presParOf" srcId="{316004BA-D653-43A4-8376-0DC882A50F8E}" destId="{25AE4775-96E5-40DB-9288-CD51386F9D9B}" srcOrd="3" destOrd="0" presId="urn:microsoft.com/office/officeart/2018/2/layout/IconVerticalSolidList"/>
    <dgm:cxn modelId="{2E7BC5E8-47DA-4844-A483-B93C44A69F84}" type="presParOf" srcId="{E5D19131-6C29-41AF-9D8A-4CE46C5077B1}" destId="{45454936-71C1-4ED0-89D1-0DFE56042B22}" srcOrd="1" destOrd="0" presId="urn:microsoft.com/office/officeart/2018/2/layout/IconVerticalSolidList"/>
    <dgm:cxn modelId="{CBC1A5FD-7F8A-4C7A-B06C-5996C4070D10}" type="presParOf" srcId="{E5D19131-6C29-41AF-9D8A-4CE46C5077B1}" destId="{027B9A9A-5313-493A-BC8D-D57D10637C5C}" srcOrd="2" destOrd="0" presId="urn:microsoft.com/office/officeart/2018/2/layout/IconVerticalSolidList"/>
    <dgm:cxn modelId="{AF72CFA7-6DDF-4B06-ABBF-7D5240419953}" type="presParOf" srcId="{027B9A9A-5313-493A-BC8D-D57D10637C5C}" destId="{C3919B0D-6509-469C-BCAD-AA4F3777FAD8}" srcOrd="0" destOrd="0" presId="urn:microsoft.com/office/officeart/2018/2/layout/IconVerticalSolidList"/>
    <dgm:cxn modelId="{F6943BBB-85D0-4E1D-80CC-CBA889BF7E0B}" type="presParOf" srcId="{027B9A9A-5313-493A-BC8D-D57D10637C5C}" destId="{471BA5DA-88B0-41BF-9990-227F45893354}" srcOrd="1" destOrd="0" presId="urn:microsoft.com/office/officeart/2018/2/layout/IconVerticalSolidList"/>
    <dgm:cxn modelId="{5F4BA781-ED3B-44EC-987F-CE79A23BF59E}" type="presParOf" srcId="{027B9A9A-5313-493A-BC8D-D57D10637C5C}" destId="{226D88BA-9C31-4C17-BE6A-1F2108D7C641}" srcOrd="2" destOrd="0" presId="urn:microsoft.com/office/officeart/2018/2/layout/IconVerticalSolidList"/>
    <dgm:cxn modelId="{28BCCF90-32DA-42C1-9BDF-A3D0CC80F7EB}" type="presParOf" srcId="{027B9A9A-5313-493A-BC8D-D57D10637C5C}" destId="{2EBA8F1D-1ECE-4711-B5BB-EED3F01CF205}" srcOrd="3" destOrd="0" presId="urn:microsoft.com/office/officeart/2018/2/layout/IconVerticalSolidList"/>
    <dgm:cxn modelId="{DA89C576-EBF8-403E-865C-FE8FB328F905}" type="presParOf" srcId="{E5D19131-6C29-41AF-9D8A-4CE46C5077B1}" destId="{9930DD76-D506-4A1B-A616-55342D375FAC}" srcOrd="3" destOrd="0" presId="urn:microsoft.com/office/officeart/2018/2/layout/IconVerticalSolidList"/>
    <dgm:cxn modelId="{C79E9C41-0815-4D65-9548-E55DF94376AE}" type="presParOf" srcId="{E5D19131-6C29-41AF-9D8A-4CE46C5077B1}" destId="{A53631B4-3CF7-4F74-9C47-7FDAE59BAF12}" srcOrd="4" destOrd="0" presId="urn:microsoft.com/office/officeart/2018/2/layout/IconVerticalSolidList"/>
    <dgm:cxn modelId="{B563DBA3-0901-4B83-A9A3-0F6FE187CA13}" type="presParOf" srcId="{A53631B4-3CF7-4F74-9C47-7FDAE59BAF12}" destId="{6D05E04B-C0B9-4B12-A26B-966A74104BFD}" srcOrd="0" destOrd="0" presId="urn:microsoft.com/office/officeart/2018/2/layout/IconVerticalSolidList"/>
    <dgm:cxn modelId="{F7544A02-D540-40C2-8836-98E6413518BA}" type="presParOf" srcId="{A53631B4-3CF7-4F74-9C47-7FDAE59BAF12}" destId="{B8BB8736-6365-4AC5-B559-507A1A64FC92}" srcOrd="1" destOrd="0" presId="urn:microsoft.com/office/officeart/2018/2/layout/IconVerticalSolidList"/>
    <dgm:cxn modelId="{4458AC8B-57B5-407C-8856-25E31FEEA3BF}" type="presParOf" srcId="{A53631B4-3CF7-4F74-9C47-7FDAE59BAF12}" destId="{D09F2D42-FF99-4ED3-BCBA-7226EA709242}" srcOrd="2" destOrd="0" presId="urn:microsoft.com/office/officeart/2018/2/layout/IconVerticalSolidList"/>
    <dgm:cxn modelId="{9FC228F9-1A6B-40EA-A107-FEE3E788948A}" type="presParOf" srcId="{A53631B4-3CF7-4F74-9C47-7FDAE59BAF12}" destId="{04785113-93FF-4D16-9F4C-723AD9056163}" srcOrd="3" destOrd="0" presId="urn:microsoft.com/office/officeart/2018/2/layout/IconVerticalSolidList"/>
    <dgm:cxn modelId="{4CB38A3D-0D2D-40FC-9E87-D20CA1772BD0}" type="presParOf" srcId="{E5D19131-6C29-41AF-9D8A-4CE46C5077B1}" destId="{4A8BB540-48C7-46CF-AA14-A430D19348FD}" srcOrd="5" destOrd="0" presId="urn:microsoft.com/office/officeart/2018/2/layout/IconVerticalSolidList"/>
    <dgm:cxn modelId="{1E3E3258-AEF4-4A00-BADA-4250DA4254ED}" type="presParOf" srcId="{E5D19131-6C29-41AF-9D8A-4CE46C5077B1}" destId="{2C5CA270-F843-46EA-9908-9AE86D845019}" srcOrd="6" destOrd="0" presId="urn:microsoft.com/office/officeart/2018/2/layout/IconVerticalSolidList"/>
    <dgm:cxn modelId="{981D18A8-CDF7-4307-A557-DF3BA5B1F761}" type="presParOf" srcId="{2C5CA270-F843-46EA-9908-9AE86D845019}" destId="{F3647636-A10D-4E54-89B7-019A71DBC055}" srcOrd="0" destOrd="0" presId="urn:microsoft.com/office/officeart/2018/2/layout/IconVerticalSolidList"/>
    <dgm:cxn modelId="{EFC427A3-390B-45E9-AD99-2FA42C051EE8}" type="presParOf" srcId="{2C5CA270-F843-46EA-9908-9AE86D845019}" destId="{A709F958-E792-4D2C-ADFC-FCAB49AFFF44}" srcOrd="1" destOrd="0" presId="urn:microsoft.com/office/officeart/2018/2/layout/IconVerticalSolidList"/>
    <dgm:cxn modelId="{34D9E94F-D14B-4BE1-A352-6CB5CFD262FB}" type="presParOf" srcId="{2C5CA270-F843-46EA-9908-9AE86D845019}" destId="{004BC4B0-378A-490F-99B4-BA9110A8EAE0}" srcOrd="2" destOrd="0" presId="urn:microsoft.com/office/officeart/2018/2/layout/IconVerticalSolidList"/>
    <dgm:cxn modelId="{EABCADCE-3A63-4050-8DC8-ADDC1477A9E8}" type="presParOf" srcId="{2C5CA270-F843-46EA-9908-9AE86D845019}" destId="{7ED312BB-8BA9-490F-950D-D5E07C87519A}" srcOrd="3" destOrd="0" presId="urn:microsoft.com/office/officeart/2018/2/layout/IconVerticalSolidList"/>
    <dgm:cxn modelId="{3B20B9B9-BDDB-4B6F-8C19-349ED5401672}" type="presParOf" srcId="{E5D19131-6C29-41AF-9D8A-4CE46C5077B1}" destId="{89CC547D-B7F6-4BCB-8D6D-58CDCFCDE635}" srcOrd="7" destOrd="0" presId="urn:microsoft.com/office/officeart/2018/2/layout/IconVerticalSolidList"/>
    <dgm:cxn modelId="{EAD712D0-46DC-4656-BAB7-6B717A2BD7AC}" type="presParOf" srcId="{E5D19131-6C29-41AF-9D8A-4CE46C5077B1}" destId="{1FDA583E-3BAD-4E43-AFE6-534729CF8636}" srcOrd="8" destOrd="0" presId="urn:microsoft.com/office/officeart/2018/2/layout/IconVerticalSolidList"/>
    <dgm:cxn modelId="{EF0915B7-DD5E-40DB-9A53-7D5F2BF8977F}" type="presParOf" srcId="{1FDA583E-3BAD-4E43-AFE6-534729CF8636}" destId="{FBC23907-7B6B-4C6D-9DDB-87E70118F151}" srcOrd="0" destOrd="0" presId="urn:microsoft.com/office/officeart/2018/2/layout/IconVerticalSolidList"/>
    <dgm:cxn modelId="{B1B34DB4-8B66-447F-AAB8-04EE65B9D67E}" type="presParOf" srcId="{1FDA583E-3BAD-4E43-AFE6-534729CF8636}" destId="{E42FCD26-1C8D-48B6-B569-B3C7149EF324}" srcOrd="1" destOrd="0" presId="urn:microsoft.com/office/officeart/2018/2/layout/IconVerticalSolidList"/>
    <dgm:cxn modelId="{E4872CC9-1863-4D8F-890B-2C254728ABB0}" type="presParOf" srcId="{1FDA583E-3BAD-4E43-AFE6-534729CF8636}" destId="{24ED9DC8-E896-4EC5-AC16-51C99FDE8E63}" srcOrd="2" destOrd="0" presId="urn:microsoft.com/office/officeart/2018/2/layout/IconVerticalSolidList"/>
    <dgm:cxn modelId="{DD43509C-39ED-4E69-80BE-D59CFDDA7A8D}" type="presParOf" srcId="{1FDA583E-3BAD-4E43-AFE6-534729CF8636}" destId="{FB1586EC-6033-4013-9317-221465D9AF2D}" srcOrd="3" destOrd="0" presId="urn:microsoft.com/office/officeart/2018/2/layout/IconVerticalSolidList"/>
    <dgm:cxn modelId="{B1B7E99F-C8EA-430C-9C3C-0D0CC8FA113C}" type="presParOf" srcId="{E5D19131-6C29-41AF-9D8A-4CE46C5077B1}" destId="{630FCFAD-E243-416A-9B65-4760C2E1C004}" srcOrd="9" destOrd="0" presId="urn:microsoft.com/office/officeart/2018/2/layout/IconVerticalSolidList"/>
    <dgm:cxn modelId="{7AE23B59-C9B7-4F11-A2E8-72EF0AAAC1C7}" type="presParOf" srcId="{E5D19131-6C29-41AF-9D8A-4CE46C5077B1}" destId="{522894BF-A1F6-4BC7-9497-9394DEB83C7E}" srcOrd="10" destOrd="0" presId="urn:microsoft.com/office/officeart/2018/2/layout/IconVerticalSolidList"/>
    <dgm:cxn modelId="{B32D8C53-98C2-4CC3-A845-C8C01008F330}" type="presParOf" srcId="{522894BF-A1F6-4BC7-9497-9394DEB83C7E}" destId="{9E394208-A1E1-45B9-9565-739CDD758AF7}" srcOrd="0" destOrd="0" presId="urn:microsoft.com/office/officeart/2018/2/layout/IconVerticalSolidList"/>
    <dgm:cxn modelId="{172B5BDC-C3AD-4A89-831B-8B8C37C8B44E}" type="presParOf" srcId="{522894BF-A1F6-4BC7-9497-9394DEB83C7E}" destId="{D03D7FB4-A7DD-42FF-B51C-2377B1E5A08A}" srcOrd="1" destOrd="0" presId="urn:microsoft.com/office/officeart/2018/2/layout/IconVerticalSolidList"/>
    <dgm:cxn modelId="{27263BB7-176C-4D70-9ED4-38DBB77759CB}" type="presParOf" srcId="{522894BF-A1F6-4BC7-9497-9394DEB83C7E}" destId="{3E26A4DF-63A3-4B59-A7D4-7E46F11A9232}" srcOrd="2" destOrd="0" presId="urn:microsoft.com/office/officeart/2018/2/layout/IconVerticalSolidList"/>
    <dgm:cxn modelId="{A2133FF0-9387-439E-8462-4EBE29D31739}" type="presParOf" srcId="{522894BF-A1F6-4BC7-9497-9394DEB83C7E}" destId="{347A9B16-59AE-44BF-85F7-6CAC8654B251}" srcOrd="3" destOrd="0" presId="urn:microsoft.com/office/officeart/2018/2/layout/IconVerticalSolidList"/>
    <dgm:cxn modelId="{66DA0468-6A69-46D5-9764-CD445FFB8920}" type="presParOf" srcId="{E5D19131-6C29-41AF-9D8A-4CE46C5077B1}" destId="{C0E0865D-7E65-4DA7-B5DC-55AB413558DC}" srcOrd="11" destOrd="0" presId="urn:microsoft.com/office/officeart/2018/2/layout/IconVerticalSolidList"/>
    <dgm:cxn modelId="{DFACD101-01CE-48A8-85CB-5D1D765B734D}" type="presParOf" srcId="{E5D19131-6C29-41AF-9D8A-4CE46C5077B1}" destId="{67BB1553-63A6-4C41-9EB8-2DD697C2E6E3}" srcOrd="12" destOrd="0" presId="urn:microsoft.com/office/officeart/2018/2/layout/IconVerticalSolidList"/>
    <dgm:cxn modelId="{87201A10-B813-4B4E-9F2B-4197AB2EBFBD}" type="presParOf" srcId="{67BB1553-63A6-4C41-9EB8-2DD697C2E6E3}" destId="{CDC377D8-AF3D-4D22-AF49-657FA6E6010B}" srcOrd="0" destOrd="0" presId="urn:microsoft.com/office/officeart/2018/2/layout/IconVerticalSolidList"/>
    <dgm:cxn modelId="{FFEB8E0D-CF02-45F1-B628-49F9B035B7AF}" type="presParOf" srcId="{67BB1553-63A6-4C41-9EB8-2DD697C2E6E3}" destId="{EEEC6114-E65A-4B84-BE8F-FBCA5C093A3F}" srcOrd="1" destOrd="0" presId="urn:microsoft.com/office/officeart/2018/2/layout/IconVerticalSolidList"/>
    <dgm:cxn modelId="{6BB47603-9A59-42C8-8C9C-6ABBA3F01335}" type="presParOf" srcId="{67BB1553-63A6-4C41-9EB8-2DD697C2E6E3}" destId="{3B135F56-9141-4BCC-8E0A-B51899A9455D}" srcOrd="2" destOrd="0" presId="urn:microsoft.com/office/officeart/2018/2/layout/IconVerticalSolidList"/>
    <dgm:cxn modelId="{9EDE5FB5-FFA2-45AA-A41B-40176C241789}" type="presParOf" srcId="{67BB1553-63A6-4C41-9EB8-2DD697C2E6E3}" destId="{60230273-0184-4F91-854B-7B3ECD067202}" srcOrd="3" destOrd="0" presId="urn:microsoft.com/office/officeart/2018/2/layout/IconVerticalSolidList"/>
    <dgm:cxn modelId="{84ADD52B-330B-4CEF-9E67-9FF3140404D8}" type="presParOf" srcId="{E5D19131-6C29-41AF-9D8A-4CE46C5077B1}" destId="{943A581D-9BA8-4AFE-8613-7BBFDE05A639}" srcOrd="13" destOrd="0" presId="urn:microsoft.com/office/officeart/2018/2/layout/IconVerticalSolidList"/>
    <dgm:cxn modelId="{B49A8CCE-222C-4EBE-B2F5-BB7F752C91AB}" type="presParOf" srcId="{E5D19131-6C29-41AF-9D8A-4CE46C5077B1}" destId="{E64F4A4B-89C4-4FEE-ABF8-15CA6D394B8A}" srcOrd="14" destOrd="0" presId="urn:microsoft.com/office/officeart/2018/2/layout/IconVerticalSolidList"/>
    <dgm:cxn modelId="{FF617552-2613-4780-B482-0DCD2F98E6AA}" type="presParOf" srcId="{E64F4A4B-89C4-4FEE-ABF8-15CA6D394B8A}" destId="{1603450C-EDA8-40DB-A994-2E75217D1167}" srcOrd="0" destOrd="0" presId="urn:microsoft.com/office/officeart/2018/2/layout/IconVerticalSolidList"/>
    <dgm:cxn modelId="{265A5A2A-AD0D-45D7-97A2-6C9AA0820FFF}" type="presParOf" srcId="{E64F4A4B-89C4-4FEE-ABF8-15CA6D394B8A}" destId="{E60AD963-AA89-4D9D-9EBF-4E4BB3FB693E}" srcOrd="1" destOrd="0" presId="urn:microsoft.com/office/officeart/2018/2/layout/IconVerticalSolidList"/>
    <dgm:cxn modelId="{DC6AC1CB-68E6-4A66-9DA5-233B5631FDA0}" type="presParOf" srcId="{E64F4A4B-89C4-4FEE-ABF8-15CA6D394B8A}" destId="{A25D5F5E-75EB-4F24-86FC-B2D6ECB5EECE}" srcOrd="2" destOrd="0" presId="urn:microsoft.com/office/officeart/2018/2/layout/IconVerticalSolidList"/>
    <dgm:cxn modelId="{F5E42BD6-16BB-45FE-BE78-422446F1E722}" type="presParOf" srcId="{E64F4A4B-89C4-4FEE-ABF8-15CA6D394B8A}" destId="{2B0C3218-6817-4ED9-924A-3ACB6D118E93}" srcOrd="3" destOrd="0" presId="urn:microsoft.com/office/officeart/2018/2/layout/IconVerticalSolidList"/>
    <dgm:cxn modelId="{D6AB4FAD-8623-4F72-B479-8AA3B73F7CA9}" type="presParOf" srcId="{E5D19131-6C29-41AF-9D8A-4CE46C5077B1}" destId="{A778F665-01B4-4B84-8BB0-D573582FA0C3}" srcOrd="15" destOrd="0" presId="urn:microsoft.com/office/officeart/2018/2/layout/IconVerticalSolidList"/>
    <dgm:cxn modelId="{D1D5D69F-1C56-4954-91DA-3D3EE118F815}" type="presParOf" srcId="{E5D19131-6C29-41AF-9D8A-4CE46C5077B1}" destId="{428DA80C-C881-4E7C-B584-46443E54EC6D}" srcOrd="16" destOrd="0" presId="urn:microsoft.com/office/officeart/2018/2/layout/IconVerticalSolidList"/>
    <dgm:cxn modelId="{8C7FD2A4-123E-4121-A754-5A025BB6969F}" type="presParOf" srcId="{428DA80C-C881-4E7C-B584-46443E54EC6D}" destId="{839B7EA0-4959-4625-BB1E-3AE87DFCFBB6}" srcOrd="0" destOrd="0" presId="urn:microsoft.com/office/officeart/2018/2/layout/IconVerticalSolidList"/>
    <dgm:cxn modelId="{A285CDA4-1953-410D-B47F-458BB01FB541}" type="presParOf" srcId="{428DA80C-C881-4E7C-B584-46443E54EC6D}" destId="{638A402C-A932-4096-BAAE-758F10D9DE4A}" srcOrd="1" destOrd="0" presId="urn:microsoft.com/office/officeart/2018/2/layout/IconVerticalSolidList"/>
    <dgm:cxn modelId="{F6F00DF7-5B5B-494F-B180-5BE8B58F3084}" type="presParOf" srcId="{428DA80C-C881-4E7C-B584-46443E54EC6D}" destId="{0C906EF0-10D6-4DAA-B80E-89E11C1B885E}" srcOrd="2" destOrd="0" presId="urn:microsoft.com/office/officeart/2018/2/layout/IconVerticalSolidList"/>
    <dgm:cxn modelId="{94F9149E-362F-46EF-A628-2AEF91850DF3}" type="presParOf" srcId="{428DA80C-C881-4E7C-B584-46443E54EC6D}" destId="{84C451BE-CFB4-4BBE-9F62-AAD7FFE7B8DD}" srcOrd="3" destOrd="0" presId="urn:microsoft.com/office/officeart/2018/2/layout/IconVerticalSolidList"/>
    <dgm:cxn modelId="{62F9BB65-833B-4025-855E-72CBE45A3226}" type="presParOf" srcId="{E5D19131-6C29-41AF-9D8A-4CE46C5077B1}" destId="{E58AA64E-6105-46BF-BCAA-3535E5CEEB96}" srcOrd="17" destOrd="0" presId="urn:microsoft.com/office/officeart/2018/2/layout/IconVerticalSolidList"/>
    <dgm:cxn modelId="{728F30A2-0B80-4527-943C-8A562C016A4B}" type="presParOf" srcId="{E5D19131-6C29-41AF-9D8A-4CE46C5077B1}" destId="{DDD26857-BC2A-4AFD-A619-44CF06742745}" srcOrd="18" destOrd="0" presId="urn:microsoft.com/office/officeart/2018/2/layout/IconVerticalSolidList"/>
    <dgm:cxn modelId="{B57E0CC6-4F17-4038-8113-115170575FEA}" type="presParOf" srcId="{DDD26857-BC2A-4AFD-A619-44CF06742745}" destId="{7F5B0F41-ED5A-4F48-9FAD-92DA4AA7CCF8}" srcOrd="0" destOrd="0" presId="urn:microsoft.com/office/officeart/2018/2/layout/IconVerticalSolidList"/>
    <dgm:cxn modelId="{579BA1C7-4CCF-47C1-A028-4DCE89EC8435}" type="presParOf" srcId="{DDD26857-BC2A-4AFD-A619-44CF06742745}" destId="{B5EF4E48-AF53-4DD0-9202-061821441234}" srcOrd="1" destOrd="0" presId="urn:microsoft.com/office/officeart/2018/2/layout/IconVerticalSolidList"/>
    <dgm:cxn modelId="{5C54BBC5-D0CF-4148-B031-5E1086B6582E}" type="presParOf" srcId="{DDD26857-BC2A-4AFD-A619-44CF06742745}" destId="{39CE6882-7C07-43AA-A947-3A00ED6CBF16}" srcOrd="2" destOrd="0" presId="urn:microsoft.com/office/officeart/2018/2/layout/IconVerticalSolidList"/>
    <dgm:cxn modelId="{78CA46B0-8F7C-4B3C-B49F-FA4CAFCBA7E7}" type="presParOf" srcId="{DDD26857-BC2A-4AFD-A619-44CF06742745}" destId="{5EB2F660-A45D-4BAE-8883-7CBC2B5AB2A5}" srcOrd="3" destOrd="0" presId="urn:microsoft.com/office/officeart/2018/2/layout/IconVerticalSolidList"/>
    <dgm:cxn modelId="{18880981-8366-4415-AB3B-3873898E03D2}" type="presParOf" srcId="{E5D19131-6C29-41AF-9D8A-4CE46C5077B1}" destId="{AE81363B-E1B2-4D20-B849-E4D664CF0392}" srcOrd="19" destOrd="0" presId="urn:microsoft.com/office/officeart/2018/2/layout/IconVerticalSolidList"/>
    <dgm:cxn modelId="{6FFDB5B4-A0BB-4730-A673-1662B4E4F45B}" type="presParOf" srcId="{E5D19131-6C29-41AF-9D8A-4CE46C5077B1}" destId="{81061ACC-5DA3-42A1-B841-77E34A3732A8}" srcOrd="20" destOrd="0" presId="urn:microsoft.com/office/officeart/2018/2/layout/IconVerticalSolidList"/>
    <dgm:cxn modelId="{3E57CE2A-8866-40E9-B5A4-8C8991F3B57E}" type="presParOf" srcId="{81061ACC-5DA3-42A1-B841-77E34A3732A8}" destId="{93BAFC39-ECDE-49A4-92FB-F73C86566BFC}" srcOrd="0" destOrd="0" presId="urn:microsoft.com/office/officeart/2018/2/layout/IconVerticalSolidList"/>
    <dgm:cxn modelId="{B0204E1A-089B-46B0-818C-8B8F17B94588}" type="presParOf" srcId="{81061ACC-5DA3-42A1-B841-77E34A3732A8}" destId="{2F03C79A-7602-4ABD-ACBA-BC14D7784FBF}" srcOrd="1" destOrd="0" presId="urn:microsoft.com/office/officeart/2018/2/layout/IconVerticalSolidList"/>
    <dgm:cxn modelId="{A5229436-B888-444D-9800-02945362ACE0}" type="presParOf" srcId="{81061ACC-5DA3-42A1-B841-77E34A3732A8}" destId="{4B14676F-9F3E-4B0F-B3FE-99C4AC92ACB5}" srcOrd="2" destOrd="0" presId="urn:microsoft.com/office/officeart/2018/2/layout/IconVerticalSolidList"/>
    <dgm:cxn modelId="{A6415BB8-92C7-487A-AEBF-4C888B02F1A2}" type="presParOf" srcId="{81061ACC-5DA3-42A1-B841-77E34A3732A8}" destId="{7E4975DD-8ECD-41A8-913A-67AB03869F36}" srcOrd="3" destOrd="0" presId="urn:microsoft.com/office/officeart/2018/2/layout/IconVerticalSolidList"/>
    <dgm:cxn modelId="{C991A44A-2E8D-4331-AFE9-724CDB53D119}" type="presParOf" srcId="{E5D19131-6C29-41AF-9D8A-4CE46C5077B1}" destId="{771CDFBE-873F-427B-AA4A-3EF831DB0593}" srcOrd="21" destOrd="0" presId="urn:microsoft.com/office/officeart/2018/2/layout/IconVerticalSolidList"/>
    <dgm:cxn modelId="{D50EC4D0-630D-4DA3-A888-1CF7A27E1C4C}" type="presParOf" srcId="{E5D19131-6C29-41AF-9D8A-4CE46C5077B1}" destId="{0E5C4EB5-1A05-4E08-B44A-CE63C24F97D8}" srcOrd="22" destOrd="0" presId="urn:microsoft.com/office/officeart/2018/2/layout/IconVerticalSolidList"/>
    <dgm:cxn modelId="{12976402-99EF-422C-B516-41F8BE7B8685}" type="presParOf" srcId="{0E5C4EB5-1A05-4E08-B44A-CE63C24F97D8}" destId="{455ABEC0-2EA4-4BA3-98FB-042710398EA6}" srcOrd="0" destOrd="0" presId="urn:microsoft.com/office/officeart/2018/2/layout/IconVerticalSolidList"/>
    <dgm:cxn modelId="{64745D87-CD90-44A3-A49E-823A16153263}" type="presParOf" srcId="{0E5C4EB5-1A05-4E08-B44A-CE63C24F97D8}" destId="{150866BC-EDE7-4690-A8C0-273B3EC16CD1}" srcOrd="1" destOrd="0" presId="urn:microsoft.com/office/officeart/2018/2/layout/IconVerticalSolidList"/>
    <dgm:cxn modelId="{EF91EE10-730E-4EEA-9F16-F0FD7F01A647}" type="presParOf" srcId="{0E5C4EB5-1A05-4E08-B44A-CE63C24F97D8}" destId="{98BDDA62-322D-46D8-BD50-E1FF43842CC6}" srcOrd="2" destOrd="0" presId="urn:microsoft.com/office/officeart/2018/2/layout/IconVerticalSolidList"/>
    <dgm:cxn modelId="{BF9123F6-478B-4F5B-8FB3-6751250695F2}" type="presParOf" srcId="{0E5C4EB5-1A05-4E08-B44A-CE63C24F97D8}" destId="{F8502362-253C-4C8D-8C02-5093610D0FF5}" srcOrd="3" destOrd="0" presId="urn:microsoft.com/office/officeart/2018/2/layout/IconVerticalSolidList"/>
    <dgm:cxn modelId="{48F65F8A-18DB-4D67-BD47-340AD0A4112A}" type="presParOf" srcId="{E5D19131-6C29-41AF-9D8A-4CE46C5077B1}" destId="{0D353303-FBD8-4C10-AF1D-F61D8FF859B0}" srcOrd="23" destOrd="0" presId="urn:microsoft.com/office/officeart/2018/2/layout/IconVerticalSolidList"/>
    <dgm:cxn modelId="{C08DEAD6-D2E1-4EBD-A228-CE43FBC93EF8}" type="presParOf" srcId="{E5D19131-6C29-41AF-9D8A-4CE46C5077B1}" destId="{55E58A85-82FC-477B-A039-6B9E5B3A085C}" srcOrd="24" destOrd="0" presId="urn:microsoft.com/office/officeart/2018/2/layout/IconVerticalSolidList"/>
    <dgm:cxn modelId="{B694DDC3-930E-4926-A001-81856852AA3A}" type="presParOf" srcId="{55E58A85-82FC-477B-A039-6B9E5B3A085C}" destId="{7DF7B48D-1544-41E4-9025-BB45C5EFC40C}" srcOrd="0" destOrd="0" presId="urn:microsoft.com/office/officeart/2018/2/layout/IconVerticalSolidList"/>
    <dgm:cxn modelId="{8042C763-9CBC-4A15-9EAF-D4D252F31D47}" type="presParOf" srcId="{55E58A85-82FC-477B-A039-6B9E5B3A085C}" destId="{154DAD03-2218-4A6D-8F6A-2D108A6157F3}" srcOrd="1" destOrd="0" presId="urn:microsoft.com/office/officeart/2018/2/layout/IconVerticalSolidList"/>
    <dgm:cxn modelId="{52B1516D-A7B8-4B54-BEC5-72323B0DCF0A}" type="presParOf" srcId="{55E58A85-82FC-477B-A039-6B9E5B3A085C}" destId="{D98785CC-4140-49D0-9F62-DE8D32B1119B}" srcOrd="2" destOrd="0" presId="urn:microsoft.com/office/officeart/2018/2/layout/IconVerticalSolidList"/>
    <dgm:cxn modelId="{C820F6A9-CF3F-4B85-B983-2048D74208C9}" type="presParOf" srcId="{55E58A85-82FC-477B-A039-6B9E5B3A085C}" destId="{A2D5C7F3-A7AA-404A-96C2-D514B3BEE60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22ECCB-17AD-4606-BE28-B4A73B8DE527}">
      <dsp:nvSpPr>
        <dsp:cNvPr id="0" name=""/>
        <dsp:cNvSpPr/>
      </dsp:nvSpPr>
      <dsp:spPr>
        <a:xfrm>
          <a:off x="0" y="0"/>
          <a:ext cx="7743825" cy="401679"/>
        </a:xfrm>
        <a:prstGeom prst="roundRect">
          <a:avLst>
            <a:gd name="adj" fmla="val 10000"/>
          </a:avLst>
        </a:prstGeom>
        <a:solidFill>
          <a:srgbClr val="FFFF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5874E6-2F10-4095-8F9E-7514E44C6AD8}">
      <dsp:nvSpPr>
        <dsp:cNvPr id="0" name=""/>
        <dsp:cNvSpPr/>
      </dsp:nvSpPr>
      <dsp:spPr>
        <a:xfrm>
          <a:off x="121507" y="91633"/>
          <a:ext cx="220923" cy="220923"/>
        </a:xfrm>
        <a:prstGeom prst="rect">
          <a:avLst/>
        </a:prstGeom>
        <a:solidFill>
          <a:schemeClr val="tx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AE4775-96E5-40DB-9288-CD51386F9D9B}">
      <dsp:nvSpPr>
        <dsp:cNvPr id="0" name=""/>
        <dsp:cNvSpPr/>
      </dsp:nvSpPr>
      <dsp:spPr>
        <a:xfrm>
          <a:off x="463939" y="1255"/>
          <a:ext cx="7279885" cy="401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511" tIns="42511" rIns="42511" bIns="42511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Introductions</a:t>
          </a:r>
        </a:p>
      </dsp:txBody>
      <dsp:txXfrm>
        <a:off x="463939" y="1255"/>
        <a:ext cx="7279885" cy="401679"/>
      </dsp:txXfrm>
    </dsp:sp>
    <dsp:sp modelId="{C3919B0D-6509-469C-BCAD-AA4F3777FAD8}">
      <dsp:nvSpPr>
        <dsp:cNvPr id="0" name=""/>
        <dsp:cNvSpPr/>
      </dsp:nvSpPr>
      <dsp:spPr>
        <a:xfrm>
          <a:off x="0" y="503354"/>
          <a:ext cx="7743825" cy="401679"/>
        </a:xfrm>
        <a:prstGeom prst="roundRect">
          <a:avLst>
            <a:gd name="adj" fmla="val 10000"/>
          </a:avLst>
        </a:prstGeom>
        <a:solidFill>
          <a:srgbClr val="FFFF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1BA5DA-88B0-41BF-9990-227F45893354}">
      <dsp:nvSpPr>
        <dsp:cNvPr id="0" name=""/>
        <dsp:cNvSpPr/>
      </dsp:nvSpPr>
      <dsp:spPr>
        <a:xfrm>
          <a:off x="121507" y="593732"/>
          <a:ext cx="220923" cy="220923"/>
        </a:xfrm>
        <a:prstGeom prst="rect">
          <a:avLst/>
        </a:prstGeom>
        <a:solidFill>
          <a:schemeClr val="tx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BA8F1D-1ECE-4711-B5BB-EED3F01CF205}">
      <dsp:nvSpPr>
        <dsp:cNvPr id="0" name=""/>
        <dsp:cNvSpPr/>
      </dsp:nvSpPr>
      <dsp:spPr>
        <a:xfrm>
          <a:off x="463939" y="503354"/>
          <a:ext cx="7279885" cy="401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511" tIns="42511" rIns="42511" bIns="42511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Project Funding/Overview</a:t>
          </a:r>
        </a:p>
      </dsp:txBody>
      <dsp:txXfrm>
        <a:off x="463939" y="503354"/>
        <a:ext cx="7279885" cy="401679"/>
      </dsp:txXfrm>
    </dsp:sp>
    <dsp:sp modelId="{6D05E04B-C0B9-4B12-A26B-966A74104BFD}">
      <dsp:nvSpPr>
        <dsp:cNvPr id="0" name=""/>
        <dsp:cNvSpPr/>
      </dsp:nvSpPr>
      <dsp:spPr>
        <a:xfrm>
          <a:off x="0" y="1005453"/>
          <a:ext cx="7743825" cy="401679"/>
        </a:xfrm>
        <a:prstGeom prst="roundRect">
          <a:avLst>
            <a:gd name="adj" fmla="val 10000"/>
          </a:avLst>
        </a:prstGeom>
        <a:solidFill>
          <a:srgbClr val="FFFF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BB8736-6365-4AC5-B559-507A1A64FC92}">
      <dsp:nvSpPr>
        <dsp:cNvPr id="0" name=""/>
        <dsp:cNvSpPr/>
      </dsp:nvSpPr>
      <dsp:spPr>
        <a:xfrm>
          <a:off x="121507" y="1095831"/>
          <a:ext cx="220923" cy="220923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785113-93FF-4D16-9F4C-723AD9056163}">
      <dsp:nvSpPr>
        <dsp:cNvPr id="0" name=""/>
        <dsp:cNvSpPr/>
      </dsp:nvSpPr>
      <dsp:spPr>
        <a:xfrm>
          <a:off x="463939" y="1005453"/>
          <a:ext cx="7279885" cy="401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511" tIns="42511" rIns="42511" bIns="42511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Timeline</a:t>
          </a:r>
        </a:p>
      </dsp:txBody>
      <dsp:txXfrm>
        <a:off x="463939" y="1005453"/>
        <a:ext cx="7279885" cy="401679"/>
      </dsp:txXfrm>
    </dsp:sp>
    <dsp:sp modelId="{F3647636-A10D-4E54-89B7-019A71DBC055}">
      <dsp:nvSpPr>
        <dsp:cNvPr id="0" name=""/>
        <dsp:cNvSpPr/>
      </dsp:nvSpPr>
      <dsp:spPr>
        <a:xfrm>
          <a:off x="0" y="1507552"/>
          <a:ext cx="7743825" cy="401679"/>
        </a:xfrm>
        <a:prstGeom prst="roundRect">
          <a:avLst>
            <a:gd name="adj" fmla="val 10000"/>
          </a:avLst>
        </a:prstGeom>
        <a:solidFill>
          <a:srgbClr val="FFFF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09F958-E792-4D2C-ADFC-FCAB49AFFF44}">
      <dsp:nvSpPr>
        <dsp:cNvPr id="0" name=""/>
        <dsp:cNvSpPr/>
      </dsp:nvSpPr>
      <dsp:spPr>
        <a:xfrm>
          <a:off x="121507" y="1597929"/>
          <a:ext cx="220923" cy="220923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D312BB-8BA9-490F-950D-D5E07C87519A}">
      <dsp:nvSpPr>
        <dsp:cNvPr id="0" name=""/>
        <dsp:cNvSpPr/>
      </dsp:nvSpPr>
      <dsp:spPr>
        <a:xfrm>
          <a:off x="463939" y="1507552"/>
          <a:ext cx="7279885" cy="401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511" tIns="42511" rIns="42511" bIns="42511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Project Stakeholders</a:t>
          </a:r>
        </a:p>
      </dsp:txBody>
      <dsp:txXfrm>
        <a:off x="463939" y="1507552"/>
        <a:ext cx="7279885" cy="401679"/>
      </dsp:txXfrm>
    </dsp:sp>
    <dsp:sp modelId="{FBC23907-7B6B-4C6D-9DDB-87E70118F151}">
      <dsp:nvSpPr>
        <dsp:cNvPr id="0" name=""/>
        <dsp:cNvSpPr/>
      </dsp:nvSpPr>
      <dsp:spPr>
        <a:xfrm>
          <a:off x="0" y="2009650"/>
          <a:ext cx="7743825" cy="401679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2FCD26-1C8D-48B6-B569-B3C7149EF324}">
      <dsp:nvSpPr>
        <dsp:cNvPr id="0" name=""/>
        <dsp:cNvSpPr/>
      </dsp:nvSpPr>
      <dsp:spPr>
        <a:xfrm>
          <a:off x="121507" y="2100028"/>
          <a:ext cx="220923" cy="220923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1586EC-6033-4013-9317-221465D9AF2D}">
      <dsp:nvSpPr>
        <dsp:cNvPr id="0" name=""/>
        <dsp:cNvSpPr/>
      </dsp:nvSpPr>
      <dsp:spPr>
        <a:xfrm>
          <a:off x="463939" y="2009650"/>
          <a:ext cx="7279885" cy="401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511" tIns="42511" rIns="42511" bIns="42511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Purpose and Need</a:t>
          </a:r>
        </a:p>
      </dsp:txBody>
      <dsp:txXfrm>
        <a:off x="463939" y="2009650"/>
        <a:ext cx="7279885" cy="401679"/>
      </dsp:txXfrm>
    </dsp:sp>
    <dsp:sp modelId="{9E394208-A1E1-45B9-9565-739CDD758AF7}">
      <dsp:nvSpPr>
        <dsp:cNvPr id="0" name=""/>
        <dsp:cNvSpPr/>
      </dsp:nvSpPr>
      <dsp:spPr>
        <a:xfrm>
          <a:off x="0" y="2511749"/>
          <a:ext cx="7743825" cy="401679"/>
        </a:xfrm>
        <a:prstGeom prst="roundRect">
          <a:avLst>
            <a:gd name="adj" fmla="val 10000"/>
          </a:avLst>
        </a:prstGeom>
        <a:solidFill>
          <a:srgbClr val="FFFF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3D7FB4-A7DD-42FF-B51C-2377B1E5A08A}">
      <dsp:nvSpPr>
        <dsp:cNvPr id="0" name=""/>
        <dsp:cNvSpPr/>
      </dsp:nvSpPr>
      <dsp:spPr>
        <a:xfrm>
          <a:off x="121507" y="2602127"/>
          <a:ext cx="220923" cy="220923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7A9B16-59AE-44BF-85F7-6CAC8654B251}">
      <dsp:nvSpPr>
        <dsp:cNvPr id="0" name=""/>
        <dsp:cNvSpPr/>
      </dsp:nvSpPr>
      <dsp:spPr>
        <a:xfrm>
          <a:off x="463939" y="2511749"/>
          <a:ext cx="7279885" cy="401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511" tIns="42511" rIns="42511" bIns="42511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Community Context/Study Area</a:t>
          </a:r>
        </a:p>
      </dsp:txBody>
      <dsp:txXfrm>
        <a:off x="463939" y="2511749"/>
        <a:ext cx="7279885" cy="401679"/>
      </dsp:txXfrm>
    </dsp:sp>
    <dsp:sp modelId="{CDC377D8-AF3D-4D22-AF49-657FA6E6010B}">
      <dsp:nvSpPr>
        <dsp:cNvPr id="0" name=""/>
        <dsp:cNvSpPr/>
      </dsp:nvSpPr>
      <dsp:spPr>
        <a:xfrm>
          <a:off x="0" y="3013848"/>
          <a:ext cx="7743825" cy="401679"/>
        </a:xfrm>
        <a:prstGeom prst="roundRect">
          <a:avLst>
            <a:gd name="adj" fmla="val 10000"/>
          </a:avLst>
        </a:prstGeom>
        <a:solidFill>
          <a:srgbClr val="FFFF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EC6114-E65A-4B84-BE8F-FBCA5C093A3F}">
      <dsp:nvSpPr>
        <dsp:cNvPr id="0" name=""/>
        <dsp:cNvSpPr/>
      </dsp:nvSpPr>
      <dsp:spPr>
        <a:xfrm>
          <a:off x="121507" y="3104226"/>
          <a:ext cx="220923" cy="220923"/>
        </a:xfrm>
        <a:prstGeom prst="rect">
          <a:avLst/>
        </a:prstGeom>
        <a:solidFill>
          <a:schemeClr val="tx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230273-0184-4F91-854B-7B3ECD067202}">
      <dsp:nvSpPr>
        <dsp:cNvPr id="0" name=""/>
        <dsp:cNvSpPr/>
      </dsp:nvSpPr>
      <dsp:spPr>
        <a:xfrm>
          <a:off x="463939" y="3013848"/>
          <a:ext cx="7279885" cy="401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511" tIns="42511" rIns="42511" bIns="42511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Range of Alternatives</a:t>
          </a:r>
        </a:p>
      </dsp:txBody>
      <dsp:txXfrm>
        <a:off x="463939" y="3013848"/>
        <a:ext cx="7279885" cy="401679"/>
      </dsp:txXfrm>
    </dsp:sp>
    <dsp:sp modelId="{1603450C-EDA8-40DB-A994-2E75217D1167}">
      <dsp:nvSpPr>
        <dsp:cNvPr id="0" name=""/>
        <dsp:cNvSpPr/>
      </dsp:nvSpPr>
      <dsp:spPr>
        <a:xfrm>
          <a:off x="0" y="3515947"/>
          <a:ext cx="7743825" cy="401679"/>
        </a:xfrm>
        <a:prstGeom prst="roundRect">
          <a:avLst>
            <a:gd name="adj" fmla="val 10000"/>
          </a:avLst>
        </a:prstGeom>
        <a:solidFill>
          <a:srgbClr val="FFFF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0AD963-AA89-4D9D-9EBF-4E4BB3FB693E}">
      <dsp:nvSpPr>
        <dsp:cNvPr id="0" name=""/>
        <dsp:cNvSpPr/>
      </dsp:nvSpPr>
      <dsp:spPr>
        <a:xfrm>
          <a:off x="121507" y="3606325"/>
          <a:ext cx="220923" cy="220923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0C3218-6817-4ED9-924A-3ACB6D118E93}">
      <dsp:nvSpPr>
        <dsp:cNvPr id="0" name=""/>
        <dsp:cNvSpPr/>
      </dsp:nvSpPr>
      <dsp:spPr>
        <a:xfrm>
          <a:off x="463939" y="3515947"/>
          <a:ext cx="7279885" cy="401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511" tIns="42511" rIns="42511" bIns="42511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Alternative Comparison- Engineering</a:t>
          </a:r>
        </a:p>
      </dsp:txBody>
      <dsp:txXfrm>
        <a:off x="463939" y="3515947"/>
        <a:ext cx="7279885" cy="401679"/>
      </dsp:txXfrm>
    </dsp:sp>
    <dsp:sp modelId="{839B7EA0-4959-4625-BB1E-3AE87DFCFBB6}">
      <dsp:nvSpPr>
        <dsp:cNvPr id="0" name=""/>
        <dsp:cNvSpPr/>
      </dsp:nvSpPr>
      <dsp:spPr>
        <a:xfrm>
          <a:off x="0" y="4018046"/>
          <a:ext cx="7743825" cy="401679"/>
        </a:xfrm>
        <a:prstGeom prst="roundRect">
          <a:avLst>
            <a:gd name="adj" fmla="val 10000"/>
          </a:avLst>
        </a:prstGeom>
        <a:solidFill>
          <a:srgbClr val="FFFF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8A402C-A932-4096-BAAE-758F10D9DE4A}">
      <dsp:nvSpPr>
        <dsp:cNvPr id="0" name=""/>
        <dsp:cNvSpPr/>
      </dsp:nvSpPr>
      <dsp:spPr>
        <a:xfrm>
          <a:off x="121507" y="4108423"/>
          <a:ext cx="220923" cy="220923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C451BE-CFB4-4BBE-9F62-AAD7FFE7B8DD}">
      <dsp:nvSpPr>
        <dsp:cNvPr id="0" name=""/>
        <dsp:cNvSpPr/>
      </dsp:nvSpPr>
      <dsp:spPr>
        <a:xfrm>
          <a:off x="463939" y="4018046"/>
          <a:ext cx="7279885" cy="401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511" tIns="42511" rIns="42511" bIns="42511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Alternative Comparison-Environmental/Community</a:t>
          </a:r>
        </a:p>
      </dsp:txBody>
      <dsp:txXfrm>
        <a:off x="463939" y="4018046"/>
        <a:ext cx="7279885" cy="401679"/>
      </dsp:txXfrm>
    </dsp:sp>
    <dsp:sp modelId="{7F5B0F41-ED5A-4F48-9FAD-92DA4AA7CCF8}">
      <dsp:nvSpPr>
        <dsp:cNvPr id="0" name=""/>
        <dsp:cNvSpPr/>
      </dsp:nvSpPr>
      <dsp:spPr>
        <a:xfrm>
          <a:off x="0" y="4520144"/>
          <a:ext cx="7743825" cy="401679"/>
        </a:xfrm>
        <a:prstGeom prst="roundRect">
          <a:avLst>
            <a:gd name="adj" fmla="val 10000"/>
          </a:avLst>
        </a:prstGeom>
        <a:solidFill>
          <a:srgbClr val="FFFF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EF4E48-AF53-4DD0-9202-061821441234}">
      <dsp:nvSpPr>
        <dsp:cNvPr id="0" name=""/>
        <dsp:cNvSpPr/>
      </dsp:nvSpPr>
      <dsp:spPr>
        <a:xfrm>
          <a:off x="121507" y="4610522"/>
          <a:ext cx="220923" cy="220923"/>
        </a:xfrm>
        <a:prstGeom prst="rect">
          <a:avLst/>
        </a:prstGeom>
        <a:solidFill>
          <a:schemeClr val="tx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B2F660-A45D-4BAE-8883-7CBC2B5AB2A5}">
      <dsp:nvSpPr>
        <dsp:cNvPr id="0" name=""/>
        <dsp:cNvSpPr/>
      </dsp:nvSpPr>
      <dsp:spPr>
        <a:xfrm>
          <a:off x="463939" y="4520144"/>
          <a:ext cx="7279885" cy="401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511" tIns="42511" rIns="42511" bIns="42511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Preliminary Preferred Alternative</a:t>
          </a:r>
        </a:p>
      </dsp:txBody>
      <dsp:txXfrm>
        <a:off x="463939" y="4520144"/>
        <a:ext cx="7279885" cy="401679"/>
      </dsp:txXfrm>
    </dsp:sp>
    <dsp:sp modelId="{93BAFC39-ECDE-49A4-92FB-F73C86566BFC}">
      <dsp:nvSpPr>
        <dsp:cNvPr id="0" name=""/>
        <dsp:cNvSpPr/>
      </dsp:nvSpPr>
      <dsp:spPr>
        <a:xfrm>
          <a:off x="0" y="5022243"/>
          <a:ext cx="7743825" cy="401679"/>
        </a:xfrm>
        <a:prstGeom prst="roundRect">
          <a:avLst>
            <a:gd name="adj" fmla="val 10000"/>
          </a:avLst>
        </a:prstGeom>
        <a:solidFill>
          <a:srgbClr val="FFFF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03C79A-7602-4ABD-ACBA-BC14D7784FBF}">
      <dsp:nvSpPr>
        <dsp:cNvPr id="0" name=""/>
        <dsp:cNvSpPr/>
      </dsp:nvSpPr>
      <dsp:spPr>
        <a:xfrm>
          <a:off x="121507" y="5112621"/>
          <a:ext cx="220923" cy="220923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4975DD-8ECD-41A8-913A-67AB03869F36}">
      <dsp:nvSpPr>
        <dsp:cNvPr id="0" name=""/>
        <dsp:cNvSpPr/>
      </dsp:nvSpPr>
      <dsp:spPr>
        <a:xfrm>
          <a:off x="463939" y="5022243"/>
          <a:ext cx="7279885" cy="401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511" tIns="42511" rIns="42511" bIns="42511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Next Steps</a:t>
          </a:r>
        </a:p>
      </dsp:txBody>
      <dsp:txXfrm>
        <a:off x="463939" y="5022243"/>
        <a:ext cx="7279885" cy="401679"/>
      </dsp:txXfrm>
    </dsp:sp>
    <dsp:sp modelId="{455ABEC0-2EA4-4BA3-98FB-042710398EA6}">
      <dsp:nvSpPr>
        <dsp:cNvPr id="0" name=""/>
        <dsp:cNvSpPr/>
      </dsp:nvSpPr>
      <dsp:spPr>
        <a:xfrm>
          <a:off x="0" y="5509090"/>
          <a:ext cx="7743825" cy="401679"/>
        </a:xfrm>
        <a:prstGeom prst="roundRect">
          <a:avLst>
            <a:gd name="adj" fmla="val 10000"/>
          </a:avLst>
        </a:prstGeom>
        <a:solidFill>
          <a:srgbClr val="FFFF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866BC-EDE7-4690-A8C0-273B3EC16CD1}">
      <dsp:nvSpPr>
        <dsp:cNvPr id="0" name=""/>
        <dsp:cNvSpPr/>
      </dsp:nvSpPr>
      <dsp:spPr>
        <a:xfrm>
          <a:off x="121507" y="5662707"/>
          <a:ext cx="220923" cy="220923"/>
        </a:xfrm>
        <a:prstGeom prst="rect">
          <a:avLst/>
        </a:prstGeom>
        <a:solidFill>
          <a:schemeClr val="tx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502362-253C-4C8D-8C02-5093610D0FF5}">
      <dsp:nvSpPr>
        <dsp:cNvPr id="0" name=""/>
        <dsp:cNvSpPr/>
      </dsp:nvSpPr>
      <dsp:spPr>
        <a:xfrm>
          <a:off x="453529" y="5509090"/>
          <a:ext cx="7279885" cy="401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511" tIns="42511" rIns="42511" bIns="42511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Questions and Comments</a:t>
          </a:r>
        </a:p>
      </dsp:txBody>
      <dsp:txXfrm>
        <a:off x="453529" y="5509090"/>
        <a:ext cx="7279885" cy="401679"/>
      </dsp:txXfrm>
    </dsp:sp>
    <dsp:sp modelId="{7DF7B48D-1544-41E4-9025-BB45C5EFC40C}">
      <dsp:nvSpPr>
        <dsp:cNvPr id="0" name=""/>
        <dsp:cNvSpPr/>
      </dsp:nvSpPr>
      <dsp:spPr>
        <a:xfrm>
          <a:off x="0" y="5976837"/>
          <a:ext cx="7743825" cy="401679"/>
        </a:xfrm>
        <a:prstGeom prst="roundRect">
          <a:avLst>
            <a:gd name="adj" fmla="val 10000"/>
          </a:avLst>
        </a:prstGeom>
        <a:solidFill>
          <a:srgbClr val="FFFF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4DAD03-2218-4A6D-8F6A-2D108A6157F3}">
      <dsp:nvSpPr>
        <dsp:cNvPr id="0" name=""/>
        <dsp:cNvSpPr/>
      </dsp:nvSpPr>
      <dsp:spPr>
        <a:xfrm>
          <a:off x="121507" y="6116819"/>
          <a:ext cx="220923" cy="220923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D5C7F3-A7AA-404A-96C2-D514B3BEE60C}">
      <dsp:nvSpPr>
        <dsp:cNvPr id="0" name=""/>
        <dsp:cNvSpPr/>
      </dsp:nvSpPr>
      <dsp:spPr>
        <a:xfrm>
          <a:off x="415164" y="5990768"/>
          <a:ext cx="7279885" cy="401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511" tIns="42511" rIns="42511" bIns="42511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Project Contact Information</a:t>
          </a:r>
        </a:p>
      </dsp:txBody>
      <dsp:txXfrm>
        <a:off x="415164" y="5990768"/>
        <a:ext cx="7279885" cy="4016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41032-9C76-43D9-8F8F-54DEBFFDFE9C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19E1C9-D447-4216-99F3-1FF4CFD4F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3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Agenda the meeting will follow, most sections are represented with a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9E1C9-D447-4216-99F3-1FF4CFD4FD5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240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Exhibit is a Meeting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9E1C9-D447-4216-99F3-1FF4CFD4FD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9394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9E1C9-D447-4216-99F3-1FF4CFD4FD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019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9E1C9-D447-4216-99F3-1FF4CFD4FD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0970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Exhibit is a Meeting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9E1C9-D447-4216-99F3-1FF4CFD4FD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968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Exhibit is a Meeting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9E1C9-D447-4216-99F3-1FF4CFD4FD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8887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Insert 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9E1C9-D447-4216-99F3-1FF4CFD4FD5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0125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Insert 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9E1C9-D447-4216-99F3-1FF4CFD4FD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713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Insert 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9E1C9-D447-4216-99F3-1FF4CFD4FD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9401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Table is a Meeting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9E1C9-D447-4216-99F3-1FF4CFD4FD5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8022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Table is a Meeting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9E1C9-D447-4216-99F3-1FF4CFD4FD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200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9E1C9-D447-4216-99F3-1FF4CFD4FD5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619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Insert 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9E1C9-D447-4216-99F3-1FF4CFD4FD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3670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 floor for questions and comments, explain comment forms and contact information.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9E1C9-D447-4216-99F3-1FF4CFD4FD5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053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9E1C9-D447-4216-99F3-1FF4CFD4FD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7317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9E1C9-D447-4216-99F3-1FF4CFD4FD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4483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9E1C9-D447-4216-99F3-1FF4CFD4FD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255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*do we have a better INDOT website link?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9E1C9-D447-4216-99F3-1FF4CFD4FD5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0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9E1C9-D447-4216-99F3-1FF4CFD4FD5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123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9E1C9-D447-4216-99F3-1FF4CFD4FD5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422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9E1C9-D447-4216-99F3-1FF4CFD4FD5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99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Meeting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9E1C9-D447-4216-99F3-1FF4CFD4FD5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33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Insert 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9E1C9-D447-4216-99F3-1FF4CFD4FD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37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9E1C9-D447-4216-99F3-1FF4CFD4FD5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019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7F7E8-C35B-4872-A4AF-40976947180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289DC-780D-45BE-AB2A-A636BCDCE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83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7F7E8-C35B-4872-A4AF-40976947180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289DC-780D-45BE-AB2A-A636BCDCE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821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7F7E8-C35B-4872-A4AF-40976947180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289DC-780D-45BE-AB2A-A636BCDCE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22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7F7E8-C35B-4872-A4AF-40976947180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289DC-780D-45BE-AB2A-A636BCDCE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936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7F7E8-C35B-4872-A4AF-40976947180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289DC-780D-45BE-AB2A-A636BCDCE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26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7F7E8-C35B-4872-A4AF-40976947180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289DC-780D-45BE-AB2A-A636BCDCE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579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7F7E8-C35B-4872-A4AF-40976947180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289DC-780D-45BE-AB2A-A636BCDCE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373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7F7E8-C35B-4872-A4AF-40976947180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289DC-780D-45BE-AB2A-A636BCDCE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302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7F7E8-C35B-4872-A4AF-40976947180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289DC-780D-45BE-AB2A-A636BCDCE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744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7F7E8-C35B-4872-A4AF-40976947180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289DC-780D-45BE-AB2A-A636BCDCE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185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7F7E8-C35B-4872-A4AF-40976947180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289DC-780D-45BE-AB2A-A636BCDCE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83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rgbClr val="00335B"/>
            </a:gs>
            <a:gs pos="0">
              <a:srgbClr val="1A2E52"/>
            </a:gs>
            <a:gs pos="100000">
              <a:srgbClr val="00335B">
                <a:lumMod val="98000"/>
                <a:lumOff val="2000"/>
              </a:srgbClr>
            </a:gs>
            <a:gs pos="100000">
              <a:srgbClr val="003560">
                <a:lumMod val="98000"/>
                <a:lumOff val="2000"/>
              </a:srgb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7F7E8-C35B-4872-A4AF-40976947180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289DC-780D-45BE-AB2A-A636BCDCE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38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zoom.com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ElkhartLocalTrax@mbakerintl.com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CityOfElkhartIN" TargetMode="External"/><Relationship Id="rId3" Type="http://schemas.openxmlformats.org/officeDocument/2006/relationships/hyperlink" Target="http://www.elkhartindiana.org/" TargetMode="External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hyperlink" Target="https://twitter.com/INDOTNortheast" TargetMode="External"/><Relationship Id="rId4" Type="http://schemas.openxmlformats.org/officeDocument/2006/relationships/hyperlink" Target="https://www.in.gov/indot/files/Local%20Trax%20Flier%20April2020.pdf" TargetMode="External"/><Relationship Id="rId9" Type="http://schemas.openxmlformats.org/officeDocument/2006/relationships/hyperlink" Target="https://www.facebook.com/INDOTNortheast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ecure.in.gov/indot/files/Local%20Trax%20Flier%20April2020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hyperlink" Target="https://www.elkhartindiana.org/egov/apps/document/center.egov?view=item&amp;id=559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2BACE75-4478-4876-854D-981B1FA62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1227" y="3944914"/>
            <a:ext cx="4592753" cy="1855162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Hively Avenue Overpass Project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Public Information Meeting #1</a:t>
            </a:r>
            <a:br>
              <a:rPr lang="en-US" sz="2400" dirty="0">
                <a:solidFill>
                  <a:schemeClr val="bg1"/>
                </a:solidFill>
              </a:rPr>
            </a:b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In-Person Open House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October 22, 2020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5-7pm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Zion Missionary Church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EDF9BC61-08A6-41A0-9D27-CB929F846A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5084" y="1635881"/>
            <a:ext cx="2949436" cy="2172003"/>
          </a:xfr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ACC18B9-A6F8-4903-AD6F-7B1B8817C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342" y="1635881"/>
            <a:ext cx="4572638" cy="217200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FC321A3-0828-44F8-B95D-980ED0965910}"/>
              </a:ext>
            </a:extLst>
          </p:cNvPr>
          <p:cNvCxnSpPr>
            <a:cxnSpLocks/>
          </p:cNvCxnSpPr>
          <p:nvPr/>
        </p:nvCxnSpPr>
        <p:spPr>
          <a:xfrm>
            <a:off x="5177932" y="1057924"/>
            <a:ext cx="13410" cy="4937631"/>
          </a:xfrm>
          <a:prstGeom prst="line">
            <a:avLst/>
          </a:prstGeom>
          <a:ln>
            <a:solidFill>
              <a:srgbClr val="FBAF4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Title 6">
            <a:extLst>
              <a:ext uri="{FF2B5EF4-FFF2-40B4-BE49-F238E27FC236}">
                <a16:creationId xmlns:a16="http://schemas.microsoft.com/office/drawing/2014/main" id="{7AB52595-B115-474B-9551-D4185FF688B6}"/>
              </a:ext>
            </a:extLst>
          </p:cNvPr>
          <p:cNvSpPr txBox="1">
            <a:spLocks/>
          </p:cNvSpPr>
          <p:nvPr/>
        </p:nvSpPr>
        <p:spPr>
          <a:xfrm>
            <a:off x="2103749" y="3807884"/>
            <a:ext cx="3087594" cy="2013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</a:rPr>
              <a:t>Virtual Zoom Meeting </a:t>
            </a:r>
          </a:p>
          <a:p>
            <a:r>
              <a:rPr lang="en-US" sz="2000" dirty="0">
                <a:solidFill>
                  <a:schemeClr val="bg1"/>
                </a:solidFill>
              </a:rPr>
              <a:t>October 20, 2020</a:t>
            </a:r>
          </a:p>
          <a:p>
            <a:r>
              <a:rPr lang="en-US" sz="2000" dirty="0">
                <a:solidFill>
                  <a:schemeClr val="bg1"/>
                </a:solidFill>
              </a:rPr>
              <a:t>5-7pm</a:t>
            </a:r>
          </a:p>
          <a:p>
            <a:r>
              <a:rPr lang="en-US" sz="2000" dirty="0">
                <a:solidFill>
                  <a:schemeClr val="bg1"/>
                </a:solidFill>
                <a:hlinkClick r:id="rId4"/>
              </a:rPr>
              <a:t>www.Zoom.com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Meeting ID: 923 9796 3027</a:t>
            </a:r>
          </a:p>
          <a:p>
            <a:r>
              <a:rPr lang="en-US" sz="2000" dirty="0">
                <a:solidFill>
                  <a:schemeClr val="bg1"/>
                </a:solidFill>
              </a:rPr>
              <a:t>Password: 664032</a:t>
            </a:r>
          </a:p>
        </p:txBody>
      </p:sp>
    </p:spTree>
    <p:extLst>
      <p:ext uri="{BB962C8B-B14F-4D97-AF65-F5344CB8AC3E}">
        <p14:creationId xmlns:p14="http://schemas.microsoft.com/office/powerpoint/2010/main" val="35775754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68FE0-42A7-4DE0-A0F7-2AB459ABA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723" y="-268617"/>
            <a:ext cx="10515600" cy="1325563"/>
          </a:xfrm>
        </p:spPr>
        <p:txBody>
          <a:bodyPr/>
          <a:lstStyle/>
          <a:p>
            <a:r>
              <a:rPr lang="en-US" dirty="0"/>
              <a:t>Area Network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239A1B3-F00C-4049-9518-7FFBA26177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801" y="790968"/>
            <a:ext cx="10058397" cy="5891347"/>
          </a:xfrm>
        </p:spPr>
      </p:pic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F3315589-ED9E-4430-96E0-C3ECC613DF30}"/>
              </a:ext>
            </a:extLst>
          </p:cNvPr>
          <p:cNvSpPr/>
          <p:nvPr/>
        </p:nvSpPr>
        <p:spPr>
          <a:xfrm>
            <a:off x="5844216" y="1737670"/>
            <a:ext cx="1247701" cy="482742"/>
          </a:xfrm>
          <a:prstGeom prst="wedgeRectCallout">
            <a:avLst>
              <a:gd name="adj1" fmla="val -66535"/>
              <a:gd name="adj2" fmla="val 41703"/>
            </a:avLst>
          </a:prstGeom>
          <a:solidFill>
            <a:srgbClr val="01FF0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E Lusher Ave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</a:rPr>
              <a:t>At-Grade Crossing (Proposed Closure)</a:t>
            </a: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DBAD273B-3B6B-4BCF-AC94-37451002A24C}"/>
              </a:ext>
            </a:extLst>
          </p:cNvPr>
          <p:cNvSpPr/>
          <p:nvPr/>
        </p:nvSpPr>
        <p:spPr>
          <a:xfrm>
            <a:off x="4629077" y="2651115"/>
            <a:ext cx="1017327" cy="498283"/>
          </a:xfrm>
          <a:prstGeom prst="wedgeRectCallout">
            <a:avLst>
              <a:gd name="adj1" fmla="val 104069"/>
              <a:gd name="adj2" fmla="val 59537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Proposed Overpass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3DB91531-562B-4260-93D9-06095AFC5F37}"/>
              </a:ext>
            </a:extLst>
          </p:cNvPr>
          <p:cNvSpPr/>
          <p:nvPr/>
        </p:nvSpPr>
        <p:spPr>
          <a:xfrm>
            <a:off x="5137741" y="823192"/>
            <a:ext cx="1141375" cy="358248"/>
          </a:xfrm>
          <a:prstGeom prst="wedgeRectCallout">
            <a:avLst>
              <a:gd name="adj1" fmla="val -65503"/>
              <a:gd name="adj2" fmla="val 38454"/>
            </a:avLst>
          </a:prstGeom>
          <a:solidFill>
            <a:srgbClr val="01FF0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E Indiana Ave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</a:rPr>
              <a:t>Underpass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9ADE1585-6B40-4F7A-8A3E-1AE857504B4B}"/>
              </a:ext>
            </a:extLst>
          </p:cNvPr>
          <p:cNvSpPr/>
          <p:nvPr/>
        </p:nvSpPr>
        <p:spPr>
          <a:xfrm>
            <a:off x="8505902" y="4944139"/>
            <a:ext cx="1414276" cy="627320"/>
          </a:xfrm>
          <a:prstGeom prst="wedgeRectCallout">
            <a:avLst>
              <a:gd name="adj1" fmla="val -67211"/>
              <a:gd name="adj2" fmla="val 49467"/>
            </a:avLst>
          </a:prstGeom>
          <a:solidFill>
            <a:srgbClr val="01FF0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Sunnyside Ave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</a:rPr>
              <a:t>At-Grade Crossing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</a:rPr>
              <a:t>(Local TRAX future County Overpass)</a:t>
            </a:r>
          </a:p>
        </p:txBody>
      </p:sp>
      <p:sp>
        <p:nvSpPr>
          <p:cNvPr id="3" name="Flowchart: Summing Junction 2">
            <a:extLst>
              <a:ext uri="{FF2B5EF4-FFF2-40B4-BE49-F238E27FC236}">
                <a16:creationId xmlns:a16="http://schemas.microsoft.com/office/drawing/2014/main" id="{E3EFFD33-B041-4CA3-85B9-989D6F98E046}"/>
              </a:ext>
            </a:extLst>
          </p:cNvPr>
          <p:cNvSpPr/>
          <p:nvPr/>
        </p:nvSpPr>
        <p:spPr>
          <a:xfrm>
            <a:off x="1138791" y="6490783"/>
            <a:ext cx="128016" cy="128016"/>
          </a:xfrm>
          <a:prstGeom prst="flowChartSummingJunction">
            <a:avLst/>
          </a:prstGeom>
          <a:solidFill>
            <a:srgbClr val="01FF0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8C7B71-D8FD-4D52-AF59-5ED419AC0C5E}"/>
              </a:ext>
            </a:extLst>
          </p:cNvPr>
          <p:cNvSpPr txBox="1"/>
          <p:nvPr/>
        </p:nvSpPr>
        <p:spPr>
          <a:xfrm>
            <a:off x="1266807" y="6439375"/>
            <a:ext cx="10198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2">
                    <a:lumMod val="10000"/>
                  </a:schemeClr>
                </a:solidFill>
              </a:rPr>
              <a:t>Adjacent Crossing</a:t>
            </a:r>
          </a:p>
        </p:txBody>
      </p:sp>
      <p:sp>
        <p:nvSpPr>
          <p:cNvPr id="12" name="Flowchart: Summing Junction 11">
            <a:extLst>
              <a:ext uri="{FF2B5EF4-FFF2-40B4-BE49-F238E27FC236}">
                <a16:creationId xmlns:a16="http://schemas.microsoft.com/office/drawing/2014/main" id="{DEAF668F-2CD4-4F37-89EA-9BF0E3F3D258}"/>
              </a:ext>
            </a:extLst>
          </p:cNvPr>
          <p:cNvSpPr/>
          <p:nvPr/>
        </p:nvSpPr>
        <p:spPr>
          <a:xfrm>
            <a:off x="1138791" y="6285655"/>
            <a:ext cx="128016" cy="128016"/>
          </a:xfrm>
          <a:prstGeom prst="flowChartSummingJunction">
            <a:avLst/>
          </a:prstGeom>
          <a:solidFill>
            <a:srgbClr val="C000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77F709-F6FF-482F-A424-A9718674C6EA}"/>
              </a:ext>
            </a:extLst>
          </p:cNvPr>
          <p:cNvSpPr txBox="1"/>
          <p:nvPr/>
        </p:nvSpPr>
        <p:spPr>
          <a:xfrm>
            <a:off x="1266807" y="6234247"/>
            <a:ext cx="9412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2">
                    <a:lumMod val="10000"/>
                  </a:schemeClr>
                </a:solidFill>
              </a:rPr>
              <a:t>Project Location</a:t>
            </a:r>
          </a:p>
        </p:txBody>
      </p:sp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id="{EBC7B894-04D5-493F-8BDA-4B5CA5117BAE}"/>
              </a:ext>
            </a:extLst>
          </p:cNvPr>
          <p:cNvSpPr/>
          <p:nvPr/>
        </p:nvSpPr>
        <p:spPr>
          <a:xfrm>
            <a:off x="9213040" y="5814899"/>
            <a:ext cx="1196234" cy="504266"/>
          </a:xfrm>
          <a:prstGeom prst="wedgeRectCallout">
            <a:avLst>
              <a:gd name="adj1" fmla="val -70904"/>
              <a:gd name="adj2" fmla="val 33345"/>
            </a:avLst>
          </a:prstGeom>
          <a:solidFill>
            <a:srgbClr val="01FF0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CR 13 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</a:rPr>
              <a:t>At-Grade Crossing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</a:rPr>
              <a:t>(Proposed Closure)</a:t>
            </a:r>
          </a:p>
        </p:txBody>
      </p:sp>
    </p:spTree>
    <p:extLst>
      <p:ext uri="{BB962C8B-B14F-4D97-AF65-F5344CB8AC3E}">
        <p14:creationId xmlns:p14="http://schemas.microsoft.com/office/powerpoint/2010/main" val="31657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5970D-DC86-4D3F-B3FC-FDFA5D0C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340" y="342899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Community Context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A2A4A1-B562-42CD-9465-3E18430533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7" b="32383"/>
          <a:stretch/>
        </p:blipFill>
        <p:spPr>
          <a:xfrm>
            <a:off x="20" y="10"/>
            <a:ext cx="12191980" cy="3428989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414F6BF-BEC5-43EB-9D7C-2FCCF57A3781}"/>
              </a:ext>
            </a:extLst>
          </p:cNvPr>
          <p:cNvSpPr txBox="1">
            <a:spLocks/>
          </p:cNvSpPr>
          <p:nvPr/>
        </p:nvSpPr>
        <p:spPr>
          <a:xfrm>
            <a:off x="4048929" y="3780558"/>
            <a:ext cx="7990671" cy="30774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3900" dirty="0"/>
              <a:t>Use of the existing corridor</a:t>
            </a:r>
          </a:p>
          <a:p>
            <a:pPr lvl="1"/>
            <a:r>
              <a:rPr lang="en-US" sz="3900" dirty="0"/>
              <a:t>Safety </a:t>
            </a:r>
          </a:p>
          <a:p>
            <a:pPr lvl="1"/>
            <a:r>
              <a:rPr lang="en-US" sz="3900" dirty="0"/>
              <a:t>Improve mobility for vehicles, bicyclists, and pedestrians</a:t>
            </a:r>
          </a:p>
          <a:p>
            <a:pPr lvl="1"/>
            <a:r>
              <a:rPr lang="en-US" sz="3900" dirty="0"/>
              <a:t>Local businesses and residential</a:t>
            </a:r>
          </a:p>
          <a:p>
            <a:pPr lvl="1"/>
            <a:r>
              <a:rPr lang="en-US" sz="3900" dirty="0" err="1"/>
              <a:t>MapleHeart</a:t>
            </a:r>
            <a:r>
              <a:rPr lang="en-US" sz="3900" dirty="0"/>
              <a:t> Trail</a:t>
            </a:r>
          </a:p>
          <a:p>
            <a:pPr marL="457200" lvl="1"/>
            <a:endParaRPr lang="en-US" sz="1800" dirty="0"/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59121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86B21-4674-4642-ABA7-D21E27588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609" y="-374858"/>
            <a:ext cx="10515600" cy="1325563"/>
          </a:xfrm>
        </p:spPr>
        <p:txBody>
          <a:bodyPr/>
          <a:lstStyle/>
          <a:p>
            <a:r>
              <a:rPr lang="en-US" dirty="0"/>
              <a:t>Study Area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6CC50C-AE43-46F0-9F7C-046F34E4D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548361"/>
            <a:ext cx="10515600" cy="6159137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2E02AC5-1CF0-4975-9E75-B8E3B9CF572E}"/>
              </a:ext>
            </a:extLst>
          </p:cNvPr>
          <p:cNvCxnSpPr/>
          <p:nvPr/>
        </p:nvCxnSpPr>
        <p:spPr>
          <a:xfrm>
            <a:off x="1876425" y="950705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C104CA0-1B36-457C-AAFF-720187820070}"/>
              </a:ext>
            </a:extLst>
          </p:cNvPr>
          <p:cNvSpPr txBox="1"/>
          <p:nvPr/>
        </p:nvSpPr>
        <p:spPr>
          <a:xfrm>
            <a:off x="1590676" y="2695574"/>
            <a:ext cx="190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2">
                    <a:lumMod val="10000"/>
                  </a:schemeClr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293772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86B21-4674-4642-ABA7-D21E27588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790" y="-264547"/>
            <a:ext cx="10515600" cy="1325563"/>
          </a:xfrm>
        </p:spPr>
        <p:txBody>
          <a:bodyPr/>
          <a:lstStyle/>
          <a:p>
            <a:r>
              <a:rPr lang="en-US" dirty="0"/>
              <a:t>Range of Alternatives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A9C08920-782E-40CC-9816-CF933C110F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491" y="725263"/>
            <a:ext cx="5029200" cy="2945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D7893E-6689-4C63-B647-6B879D6883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3309" y="725262"/>
            <a:ext cx="5029200" cy="29456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3BB1FB-ADE0-4F02-90AE-7CC104FA02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491" y="3816226"/>
            <a:ext cx="5029200" cy="2945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ACDAAF-2C66-4F0F-84FD-491B89A970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3309" y="3822564"/>
            <a:ext cx="5029200" cy="29456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BAE35E-BD4D-4D1C-A2B0-1E9F8436CB44}"/>
              </a:ext>
            </a:extLst>
          </p:cNvPr>
          <p:cNvSpPr/>
          <p:nvPr/>
        </p:nvSpPr>
        <p:spPr>
          <a:xfrm>
            <a:off x="829491" y="700935"/>
            <a:ext cx="5029200" cy="27432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72F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Maintain Hively Ave Alignment with connection roadway to south (2A)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EBD629-BC2F-44ED-915C-33A105FF3F61}"/>
              </a:ext>
            </a:extLst>
          </p:cNvPr>
          <p:cNvSpPr/>
          <p:nvPr/>
        </p:nvSpPr>
        <p:spPr>
          <a:xfrm>
            <a:off x="6333309" y="714194"/>
            <a:ext cx="5029200" cy="27432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72F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Maintain Hively Ave Alignment with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72F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Bismark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72F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Ave as connection roadway (2B)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AB4CDB-0AF3-4143-9573-A420623E84DF}"/>
              </a:ext>
            </a:extLst>
          </p:cNvPr>
          <p:cNvSpPr/>
          <p:nvPr/>
        </p:nvSpPr>
        <p:spPr>
          <a:xfrm>
            <a:off x="829491" y="3816226"/>
            <a:ext cx="5029200" cy="27432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72F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Realign Hively Ave to South with connection roadway to north (3A)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17D769-E1B8-4DF5-9B6D-FF470CB7777E}"/>
              </a:ext>
            </a:extLst>
          </p:cNvPr>
          <p:cNvSpPr/>
          <p:nvPr/>
        </p:nvSpPr>
        <p:spPr>
          <a:xfrm>
            <a:off x="6333309" y="3816226"/>
            <a:ext cx="5029200" cy="27432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72F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Realign Hively Ave to South with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72F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Bismark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72F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Ave as connection roadway (4A)</a:t>
            </a:r>
          </a:p>
        </p:txBody>
      </p:sp>
    </p:spTree>
    <p:extLst>
      <p:ext uri="{BB962C8B-B14F-4D97-AF65-F5344CB8AC3E}">
        <p14:creationId xmlns:p14="http://schemas.microsoft.com/office/powerpoint/2010/main" val="4060417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86B21-4674-4642-ABA7-D21E27588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35" y="-253400"/>
            <a:ext cx="10515600" cy="1325563"/>
          </a:xfrm>
        </p:spPr>
        <p:txBody>
          <a:bodyPr/>
          <a:lstStyle/>
          <a:p>
            <a:r>
              <a:rPr lang="en-US" dirty="0"/>
              <a:t>Range of Alternatives- Alternative 2A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696CC50C-AE43-46F0-9F7C-046F34E4D7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04" y="744037"/>
            <a:ext cx="10147610" cy="5943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1345708-C819-4BE1-A215-93AC23084771}"/>
              </a:ext>
            </a:extLst>
          </p:cNvPr>
          <p:cNvSpPr/>
          <p:nvPr/>
        </p:nvSpPr>
        <p:spPr>
          <a:xfrm>
            <a:off x="1013486" y="744037"/>
            <a:ext cx="10165028" cy="32812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72F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Maintain Hively Ave Alignment with connection roadway to south (2A)</a:t>
            </a:r>
          </a:p>
        </p:txBody>
      </p:sp>
    </p:spTree>
    <p:extLst>
      <p:ext uri="{BB962C8B-B14F-4D97-AF65-F5344CB8AC3E}">
        <p14:creationId xmlns:p14="http://schemas.microsoft.com/office/powerpoint/2010/main" val="4239187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86B21-4674-4642-ABA7-D21E27588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637" y="-253400"/>
            <a:ext cx="10515600" cy="1325563"/>
          </a:xfrm>
        </p:spPr>
        <p:txBody>
          <a:bodyPr/>
          <a:lstStyle/>
          <a:p>
            <a:r>
              <a:rPr lang="en-US" dirty="0"/>
              <a:t>Range of Alternatives-Alternative 2B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6CC50C-AE43-46F0-9F7C-046F34E4D7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04" y="744037"/>
            <a:ext cx="10147609" cy="5943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1345708-C819-4BE1-A215-93AC23084771}"/>
              </a:ext>
            </a:extLst>
          </p:cNvPr>
          <p:cNvSpPr/>
          <p:nvPr/>
        </p:nvSpPr>
        <p:spPr>
          <a:xfrm>
            <a:off x="1013486" y="744037"/>
            <a:ext cx="10165028" cy="32812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72F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Maintain Hively Ave Alignment with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72F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Bismark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72F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Ave as connection roadway (2B)</a:t>
            </a:r>
          </a:p>
        </p:txBody>
      </p:sp>
    </p:spTree>
    <p:extLst>
      <p:ext uri="{BB962C8B-B14F-4D97-AF65-F5344CB8AC3E}">
        <p14:creationId xmlns:p14="http://schemas.microsoft.com/office/powerpoint/2010/main" val="33847023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86B21-4674-4642-ABA7-D21E27588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156" y="-182653"/>
            <a:ext cx="10515600" cy="1325563"/>
          </a:xfrm>
        </p:spPr>
        <p:txBody>
          <a:bodyPr/>
          <a:lstStyle/>
          <a:p>
            <a:r>
              <a:rPr lang="en-US" dirty="0"/>
              <a:t>Range of Alternatives-Alternative 3A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6CC50C-AE43-46F0-9F7C-046F34E4D7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04" y="744037"/>
            <a:ext cx="10147609" cy="5943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1345708-C819-4BE1-A215-93AC23084771}"/>
              </a:ext>
            </a:extLst>
          </p:cNvPr>
          <p:cNvSpPr/>
          <p:nvPr/>
        </p:nvSpPr>
        <p:spPr>
          <a:xfrm>
            <a:off x="1013486" y="744037"/>
            <a:ext cx="10165028" cy="32812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72F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Realign Hively Ave to South with connection roadway to north (3A)</a:t>
            </a:r>
          </a:p>
        </p:txBody>
      </p:sp>
    </p:spTree>
    <p:extLst>
      <p:ext uri="{BB962C8B-B14F-4D97-AF65-F5344CB8AC3E}">
        <p14:creationId xmlns:p14="http://schemas.microsoft.com/office/powerpoint/2010/main" val="1466870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86B21-4674-4642-ABA7-D21E27588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088" y="-253400"/>
            <a:ext cx="10515600" cy="1325563"/>
          </a:xfrm>
        </p:spPr>
        <p:txBody>
          <a:bodyPr/>
          <a:lstStyle/>
          <a:p>
            <a:r>
              <a:rPr lang="en-US" dirty="0"/>
              <a:t>Range of Alternatives-Alternative 4A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6CC50C-AE43-46F0-9F7C-046F34E4D7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04" y="744037"/>
            <a:ext cx="10147609" cy="59435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1345708-C819-4BE1-A215-93AC23084771}"/>
              </a:ext>
            </a:extLst>
          </p:cNvPr>
          <p:cNvSpPr/>
          <p:nvPr/>
        </p:nvSpPr>
        <p:spPr>
          <a:xfrm>
            <a:off x="1013486" y="744037"/>
            <a:ext cx="10165028" cy="32812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72F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Realign Hively Ave to South with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72F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Bismark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72F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Ave as connection roadway (4A)</a:t>
            </a:r>
          </a:p>
        </p:txBody>
      </p:sp>
    </p:spTree>
    <p:extLst>
      <p:ext uri="{BB962C8B-B14F-4D97-AF65-F5344CB8AC3E}">
        <p14:creationId xmlns:p14="http://schemas.microsoft.com/office/powerpoint/2010/main" val="23154267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5970D-DC86-4D3F-B3FC-FDFA5D0C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636" y="-207879"/>
            <a:ext cx="10515600" cy="1325563"/>
          </a:xfrm>
        </p:spPr>
        <p:txBody>
          <a:bodyPr/>
          <a:lstStyle/>
          <a:p>
            <a:r>
              <a:rPr lang="en-US" dirty="0"/>
              <a:t>Alternative Comparison-Engineering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2093F3C-4B0E-402A-AA96-A4F7D479B7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819087"/>
              </p:ext>
            </p:extLst>
          </p:nvPr>
        </p:nvGraphicFramePr>
        <p:xfrm>
          <a:off x="528636" y="895350"/>
          <a:ext cx="11134727" cy="5067300"/>
        </p:xfrm>
        <a:graphic>
          <a:graphicData uri="http://schemas.openxmlformats.org/drawingml/2006/table">
            <a:tbl>
              <a:tblPr/>
              <a:tblGrid>
                <a:gridCol w="5172223">
                  <a:extLst>
                    <a:ext uri="{9D8B030D-6E8A-4147-A177-3AD203B41FA5}">
                      <a16:colId xmlns:a16="http://schemas.microsoft.com/office/drawing/2014/main" val="3805069211"/>
                    </a:ext>
                  </a:extLst>
                </a:gridCol>
                <a:gridCol w="1465255">
                  <a:extLst>
                    <a:ext uri="{9D8B030D-6E8A-4147-A177-3AD203B41FA5}">
                      <a16:colId xmlns:a16="http://schemas.microsoft.com/office/drawing/2014/main" val="1147499067"/>
                    </a:ext>
                  </a:extLst>
                </a:gridCol>
                <a:gridCol w="1440207">
                  <a:extLst>
                    <a:ext uri="{9D8B030D-6E8A-4147-A177-3AD203B41FA5}">
                      <a16:colId xmlns:a16="http://schemas.microsoft.com/office/drawing/2014/main" val="3417174561"/>
                    </a:ext>
                  </a:extLst>
                </a:gridCol>
                <a:gridCol w="1465255">
                  <a:extLst>
                    <a:ext uri="{9D8B030D-6E8A-4147-A177-3AD203B41FA5}">
                      <a16:colId xmlns:a16="http://schemas.microsoft.com/office/drawing/2014/main" val="3833718512"/>
                    </a:ext>
                  </a:extLst>
                </a:gridCol>
                <a:gridCol w="1591787">
                  <a:extLst>
                    <a:ext uri="{9D8B030D-6E8A-4147-A177-3AD203B41FA5}">
                      <a16:colId xmlns:a16="http://schemas.microsoft.com/office/drawing/2014/main" val="2286047111"/>
                    </a:ext>
                  </a:extLst>
                </a:gridCol>
              </a:tblGrid>
              <a:tr h="723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Key Engineering Considerations  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Alternative </a:t>
                      </a:r>
                    </a:p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2A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Alternative </a:t>
                      </a:r>
                    </a:p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2B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Alternative </a:t>
                      </a:r>
                    </a:p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3A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Alternative </a:t>
                      </a:r>
                    </a:p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4A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040249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Maintains Hively Ave Current Alignment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8198996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Short-term Closure of Hively During Construction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No* 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No*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7351156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Desirable Intersection Geometry and Sight Distance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832308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Maintains Side Street Access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 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314176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Minimal Traffic Increase on </a:t>
                      </a:r>
                      <a:r>
                        <a:rPr lang="en-US" sz="17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Bismark</a:t>
                      </a:r>
                      <a:r>
                        <a:rPr lang="en-US" sz="1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Ave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984671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Lowest Estimated Construction Cost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 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099695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2432BC9-8830-4C6E-85A3-45543D0DFC30}"/>
              </a:ext>
            </a:extLst>
          </p:cNvPr>
          <p:cNvSpPr txBox="1"/>
          <p:nvPr/>
        </p:nvSpPr>
        <p:spPr>
          <a:xfrm>
            <a:off x="447675" y="5962650"/>
            <a:ext cx="3785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*Long-term closure would be required</a:t>
            </a:r>
          </a:p>
        </p:txBody>
      </p:sp>
    </p:spTree>
    <p:extLst>
      <p:ext uri="{BB962C8B-B14F-4D97-AF65-F5344CB8AC3E}">
        <p14:creationId xmlns:p14="http://schemas.microsoft.com/office/powerpoint/2010/main" val="2044232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5970D-DC86-4D3F-B3FC-FDFA5D0C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-111960"/>
            <a:ext cx="10515600" cy="1325563"/>
          </a:xfrm>
        </p:spPr>
        <p:txBody>
          <a:bodyPr/>
          <a:lstStyle/>
          <a:p>
            <a:r>
              <a:rPr lang="en-US" dirty="0"/>
              <a:t>NEPA Umbrella</a:t>
            </a:r>
          </a:p>
        </p:txBody>
      </p:sp>
      <p:sp>
        <p:nvSpPr>
          <p:cNvPr id="8" name="Flowchart: Manual Input 7">
            <a:extLst>
              <a:ext uri="{FF2B5EF4-FFF2-40B4-BE49-F238E27FC236}">
                <a16:creationId xmlns:a16="http://schemas.microsoft.com/office/drawing/2014/main" id="{AFE2AC54-D811-41AA-958F-3880C70C758F}"/>
              </a:ext>
            </a:extLst>
          </p:cNvPr>
          <p:cNvSpPr/>
          <p:nvPr/>
        </p:nvSpPr>
        <p:spPr>
          <a:xfrm rot="16200000">
            <a:off x="5086352" y="-247651"/>
            <a:ext cx="6857998" cy="7353302"/>
          </a:xfrm>
          <a:prstGeom prst="flowChartManualInpu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CF6155E-F24E-45A4-AAC1-1C8A2E4981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26" y="197727"/>
            <a:ext cx="5857875" cy="59255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D50749-579F-48A5-8F9A-12BC6DB7447B}"/>
              </a:ext>
            </a:extLst>
          </p:cNvPr>
          <p:cNvSpPr txBox="1"/>
          <p:nvPr/>
        </p:nvSpPr>
        <p:spPr>
          <a:xfrm>
            <a:off x="380999" y="1279688"/>
            <a:ext cx="4764933" cy="502383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National Environmental Policy Act (NEPA)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Elkhart Project focus</a:t>
            </a:r>
          </a:p>
          <a:p>
            <a:pPr marL="7429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Safety/mobility</a:t>
            </a:r>
          </a:p>
          <a:p>
            <a:pPr marL="7429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Community Impacts</a:t>
            </a:r>
          </a:p>
          <a:p>
            <a:pPr marL="7429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Property Impacts</a:t>
            </a:r>
          </a:p>
          <a:p>
            <a:pPr marL="7429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Hazardous Materials</a:t>
            </a:r>
          </a:p>
          <a:p>
            <a:pPr marL="7429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Public Resources-trails/parks</a:t>
            </a:r>
          </a:p>
          <a:p>
            <a:pPr marL="7429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Environmental Justice</a:t>
            </a:r>
          </a:p>
          <a:p>
            <a:pPr marL="7429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54761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7B46B-C1B2-4CFD-89EB-43351BBE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Open House Format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0EE77-24D0-4C2D-8DC0-BF5FAA635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This brief presentation will be given by </a:t>
            </a:r>
            <a:br>
              <a:rPr lang="en-US" dirty="0"/>
            </a:br>
            <a:r>
              <a:rPr lang="en-US" dirty="0"/>
              <a:t>representatives from Michael Baker International</a:t>
            </a:r>
          </a:p>
          <a:p>
            <a:r>
              <a:rPr lang="en-US" dirty="0"/>
              <a:t>All other participants should mute themselves</a:t>
            </a:r>
          </a:p>
          <a:p>
            <a:r>
              <a:rPr lang="en-US" dirty="0"/>
              <a:t>Presenters will use their video, and residents may </a:t>
            </a:r>
            <a:br>
              <a:rPr lang="en-US" dirty="0"/>
            </a:br>
            <a:r>
              <a:rPr lang="en-US" dirty="0"/>
              <a:t>choose whether to use their video</a:t>
            </a:r>
          </a:p>
          <a:p>
            <a:r>
              <a:rPr lang="en-US" dirty="0"/>
              <a:t>Use the chat feature to ask questions</a:t>
            </a:r>
          </a:p>
          <a:p>
            <a:r>
              <a:rPr lang="en-US" dirty="0"/>
              <a:t>The chat feature will be monitored throughout the presentation</a:t>
            </a:r>
          </a:p>
          <a:p>
            <a:r>
              <a:rPr lang="en-US" dirty="0"/>
              <a:t>Once the presentation is complete, questions will be addressed in the order they are received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0CA0D1FD-B9C5-413C-B2D4-D665ECE63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057" y="1825625"/>
            <a:ext cx="2505743" cy="250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5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5970D-DC86-4D3F-B3FC-FDFA5D0C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804" y="-169231"/>
            <a:ext cx="11440391" cy="1325563"/>
          </a:xfrm>
        </p:spPr>
        <p:txBody>
          <a:bodyPr>
            <a:normAutofit/>
          </a:bodyPr>
          <a:lstStyle/>
          <a:p>
            <a:r>
              <a:rPr lang="en-US" sz="4000" dirty="0"/>
              <a:t>Alternative Comparison –Environmental/Community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414F6BF-BEC5-43EB-9D7C-2FCCF57A3781}"/>
              </a:ext>
            </a:extLst>
          </p:cNvPr>
          <p:cNvSpPr txBox="1">
            <a:spLocks/>
          </p:cNvSpPr>
          <p:nvPr/>
        </p:nvSpPr>
        <p:spPr>
          <a:xfrm>
            <a:off x="1101781" y="1223556"/>
            <a:ext cx="10795810" cy="4833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lvl="3" indent="0">
              <a:buNone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4860C1C-A2FE-4C38-9883-11F839EF22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679972"/>
              </p:ext>
            </p:extLst>
          </p:nvPr>
        </p:nvGraphicFramePr>
        <p:xfrm>
          <a:off x="294409" y="953311"/>
          <a:ext cx="11521786" cy="5350212"/>
        </p:xfrm>
        <a:graphic>
          <a:graphicData uri="http://schemas.openxmlformats.org/drawingml/2006/table">
            <a:tbl>
              <a:tblPr/>
              <a:tblGrid>
                <a:gridCol w="5571370">
                  <a:extLst>
                    <a:ext uri="{9D8B030D-6E8A-4147-A177-3AD203B41FA5}">
                      <a16:colId xmlns:a16="http://schemas.microsoft.com/office/drawing/2014/main" val="159089489"/>
                    </a:ext>
                  </a:extLst>
                </a:gridCol>
                <a:gridCol w="1375783">
                  <a:extLst>
                    <a:ext uri="{9D8B030D-6E8A-4147-A177-3AD203B41FA5}">
                      <a16:colId xmlns:a16="http://schemas.microsoft.com/office/drawing/2014/main" val="121049958"/>
                    </a:ext>
                  </a:extLst>
                </a:gridCol>
                <a:gridCol w="1507401">
                  <a:extLst>
                    <a:ext uri="{9D8B030D-6E8A-4147-A177-3AD203B41FA5}">
                      <a16:colId xmlns:a16="http://schemas.microsoft.com/office/drawing/2014/main" val="4056586414"/>
                    </a:ext>
                  </a:extLst>
                </a:gridCol>
                <a:gridCol w="1533616">
                  <a:extLst>
                    <a:ext uri="{9D8B030D-6E8A-4147-A177-3AD203B41FA5}">
                      <a16:colId xmlns:a16="http://schemas.microsoft.com/office/drawing/2014/main" val="3693983329"/>
                    </a:ext>
                  </a:extLst>
                </a:gridCol>
                <a:gridCol w="1533616">
                  <a:extLst>
                    <a:ext uri="{9D8B030D-6E8A-4147-A177-3AD203B41FA5}">
                      <a16:colId xmlns:a16="http://schemas.microsoft.com/office/drawing/2014/main" val="3524364930"/>
                    </a:ext>
                  </a:extLst>
                </a:gridCol>
              </a:tblGrid>
              <a:tr h="8433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Benefits/Potential Impacts </a:t>
                      </a:r>
                    </a:p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(Temporary and Permanent)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Alternative</a:t>
                      </a:r>
                      <a:b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2A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Alternative</a:t>
                      </a:r>
                      <a:b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2B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Alternative</a:t>
                      </a:r>
                      <a:b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3A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Alternative</a:t>
                      </a:r>
                      <a:b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4A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5821969"/>
                  </a:ext>
                </a:extLst>
              </a:tr>
              <a:tr h="42169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Improved Safety and Mobility</a:t>
                      </a:r>
                    </a:p>
                  </a:txBody>
                  <a:tcPr marL="7178" marR="7178" marT="71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571843"/>
                  </a:ext>
                </a:extLst>
              </a:tr>
              <a:tr h="42169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Bike/Pedestrian Improvements</a:t>
                      </a:r>
                    </a:p>
                  </a:txBody>
                  <a:tcPr marL="7178" marR="7178" marT="71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375689"/>
                  </a:ext>
                </a:extLst>
              </a:tr>
              <a:tr h="42169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Community Impacts</a:t>
                      </a:r>
                    </a:p>
                  </a:txBody>
                  <a:tcPr marL="7178" marR="7178" marT="71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Minimum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Minimum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Minimum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Minimum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498301"/>
                  </a:ext>
                </a:extLst>
              </a:tr>
              <a:tr h="4216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Property Impacts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392584"/>
                  </a:ext>
                </a:extLst>
              </a:tr>
              <a:tr h="4216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Residential</a:t>
                      </a:r>
                    </a:p>
                  </a:txBody>
                  <a:tcPr marL="34453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671486"/>
                  </a:ext>
                </a:extLst>
              </a:tr>
              <a:tr h="4216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Commercial</a:t>
                      </a:r>
                    </a:p>
                  </a:txBody>
                  <a:tcPr marL="34453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563062"/>
                  </a:ext>
                </a:extLst>
              </a:tr>
              <a:tr h="4216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Other/Community</a:t>
                      </a:r>
                    </a:p>
                  </a:txBody>
                  <a:tcPr marL="34453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1345941"/>
                  </a:ext>
                </a:extLst>
              </a:tr>
              <a:tr h="6467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Potential Hazardous Waste Sites </a:t>
                      </a:r>
                    </a:p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(combination of high and medium potential sites)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4269483"/>
                  </a:ext>
                </a:extLst>
              </a:tr>
              <a:tr h="4865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Public Resources (</a:t>
                      </a:r>
                      <a:r>
                        <a:rPr lang="en-US" sz="20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MapleHeart</a:t>
                      </a:r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Trail)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Temporary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Temporary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Temporary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Temporary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911130"/>
                  </a:ext>
                </a:extLst>
              </a:tr>
              <a:tr h="4216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Environmental Justice Considerations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Potential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Potential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Potential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Potential</a:t>
                      </a:r>
                    </a:p>
                  </a:txBody>
                  <a:tcPr marL="7178" marR="7178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6132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27474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87AEC-F24A-426D-99E6-43B71D850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280731"/>
            <a:ext cx="10515600" cy="1325563"/>
          </a:xfrm>
        </p:spPr>
        <p:txBody>
          <a:bodyPr/>
          <a:lstStyle/>
          <a:p>
            <a:r>
              <a:rPr lang="en-US" dirty="0"/>
              <a:t>Preliminary Preferred Alternative 3A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336558-C6D9-4E46-BC99-034B667F55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" t="13415" r="1906" b="2289"/>
          <a:stretch/>
        </p:blipFill>
        <p:spPr>
          <a:xfrm>
            <a:off x="949635" y="681135"/>
            <a:ext cx="10292729" cy="603504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22823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87AEC-F24A-426D-99E6-43B71D850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0"/>
            <a:ext cx="10515600" cy="1325563"/>
          </a:xfrm>
        </p:spPr>
        <p:txBody>
          <a:bodyPr/>
          <a:lstStyle/>
          <a:p>
            <a:r>
              <a:rPr lang="en-US" dirty="0"/>
              <a:t>Preliminary Preferred Alternative 3A-Benefits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CBB83B-28CA-43A8-8AAC-FD77C0EF9F6E}"/>
              </a:ext>
            </a:extLst>
          </p:cNvPr>
          <p:cNvSpPr txBox="1"/>
          <p:nvPr/>
        </p:nvSpPr>
        <p:spPr>
          <a:xfrm>
            <a:off x="691299" y="1325563"/>
            <a:ext cx="11250900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Mobility Improvement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Vehicles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Bicyclists/pedestrians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Hively Remains Open For A Majority of Construction Period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Intersections Will be Safer While Maintaining Side Street Access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Minimize Business Impacts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Lowest Cost Alternate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307551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5970D-DC86-4D3F-B3FC-FDFA5D0C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-131680"/>
            <a:ext cx="10515600" cy="1325563"/>
          </a:xfrm>
        </p:spPr>
        <p:txBody>
          <a:bodyPr/>
          <a:lstStyle/>
          <a:p>
            <a:r>
              <a:rPr lang="en-US" dirty="0"/>
              <a:t>Join us Thursday, October 22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2FCCB40-1966-4C8C-AC03-18478B696CED}"/>
              </a:ext>
            </a:extLst>
          </p:cNvPr>
          <p:cNvSpPr txBox="1">
            <a:spLocks/>
          </p:cNvSpPr>
          <p:nvPr/>
        </p:nvSpPr>
        <p:spPr>
          <a:xfrm>
            <a:off x="314326" y="1193882"/>
            <a:ext cx="6689147" cy="5113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600"/>
              </a:spcAft>
            </a:pPr>
            <a:r>
              <a:rPr lang="en-US" sz="3200" dirty="0"/>
              <a:t>In-person Public Information Meeting Thursday: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October 22, 2020 </a:t>
            </a:r>
          </a:p>
          <a:p>
            <a:pPr lvl="2">
              <a:spcAft>
                <a:spcPts val="600"/>
              </a:spcAft>
            </a:pPr>
            <a:r>
              <a:rPr lang="en-US" sz="3200" dirty="0"/>
              <a:t>Time: 5pm-7pm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Where: Zion Missionary Church</a:t>
            </a:r>
          </a:p>
          <a:p>
            <a:pPr lvl="2">
              <a:spcAft>
                <a:spcPts val="600"/>
              </a:spcAft>
            </a:pPr>
            <a:r>
              <a:rPr lang="en-US" sz="2800" dirty="0"/>
              <a:t>1135 E. Hively Avenue </a:t>
            </a:r>
          </a:p>
          <a:p>
            <a:pPr marL="914400" lvl="2" indent="0">
              <a:buNone/>
            </a:pPr>
            <a:endParaRPr lang="en-US" sz="3200" dirty="0"/>
          </a:p>
        </p:txBody>
      </p:sp>
      <p:pic>
        <p:nvPicPr>
          <p:cNvPr id="5" name="Picture 4" descr="A green fire hydrant sitting on the side of a house&#10;&#10;Description automatically generated">
            <a:extLst>
              <a:ext uri="{FF2B5EF4-FFF2-40B4-BE49-F238E27FC236}">
                <a16:creationId xmlns:a16="http://schemas.microsoft.com/office/drawing/2014/main" id="{5402ACA5-39E0-4E73-83E5-F8036EBF96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1" t="5658" r="16159" b="23865"/>
          <a:stretch/>
        </p:blipFill>
        <p:spPr>
          <a:xfrm>
            <a:off x="7273636" y="1772448"/>
            <a:ext cx="4686929" cy="330320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16AB3D-4090-4C5B-B87F-538367D0A183}"/>
              </a:ext>
            </a:extLst>
          </p:cNvPr>
          <p:cNvSpPr txBox="1"/>
          <p:nvPr/>
        </p:nvSpPr>
        <p:spPr>
          <a:xfrm>
            <a:off x="7273636" y="5007885"/>
            <a:ext cx="3983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Zion Missionary Church</a:t>
            </a:r>
          </a:p>
          <a:p>
            <a:r>
              <a:rPr lang="en-US" dirty="0"/>
              <a:t>1135 E. Hively Avenue, Elkhart, IN 46517</a:t>
            </a:r>
          </a:p>
        </p:txBody>
      </p:sp>
    </p:spTree>
    <p:extLst>
      <p:ext uri="{BB962C8B-B14F-4D97-AF65-F5344CB8AC3E}">
        <p14:creationId xmlns:p14="http://schemas.microsoft.com/office/powerpoint/2010/main" val="17639041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BBD25-4708-4ADE-8C34-06568A262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E1734-46E7-4F37-A0D3-756C859229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799" y="1690688"/>
            <a:ext cx="9394372" cy="4351338"/>
          </a:xfrm>
        </p:spPr>
        <p:txBody>
          <a:bodyPr/>
          <a:lstStyle/>
          <a:p>
            <a:pPr lvl="1">
              <a:spcAft>
                <a:spcPts val="600"/>
              </a:spcAft>
            </a:pPr>
            <a:r>
              <a:rPr lang="en-US" sz="3200" dirty="0"/>
              <a:t>Ongoing: Refine engineering design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Fall 2020 : Soil borings and field investigations 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Summer 2021: Publish environmental document 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Summer 2021: Public Hearing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Fall 2021: Right of way acquisition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6791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3E443FD7-A66B-4AA0-872D-B088B9BC5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DF515D-5965-46D7-BDC2-E29931306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095" y="851517"/>
            <a:ext cx="5238466" cy="29914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Questions and Comments</a:t>
            </a: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C04BE0EF-3561-49B4-9A29-F283168A9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0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3 h 5154967"/>
              <a:gd name="connsiteX37" fmla="*/ 1625714 w 6184806"/>
              <a:gd name="connsiteY37" fmla="*/ 109243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2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0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3"/>
                  <a:pt x="2445216" y="109243"/>
                </a:cubicBezTo>
                <a:cubicBezTo>
                  <a:pt x="1625714" y="109243"/>
                  <a:pt x="1625714" y="109243"/>
                  <a:pt x="1625714" y="109243"/>
                </a:cubicBezTo>
                <a:cubicBezTo>
                  <a:pt x="1572615" y="109243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7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2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1" name="Graphic 60" descr="Customer review">
            <a:extLst>
              <a:ext uri="{FF2B5EF4-FFF2-40B4-BE49-F238E27FC236}">
                <a16:creationId xmlns:a16="http://schemas.microsoft.com/office/drawing/2014/main" id="{D6781042-EA02-4E2D-8AEB-4BE054FBB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531503" y="2129307"/>
            <a:ext cx="3217333" cy="32173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EF15C2-D239-49D2-8BC7-DEA3CE8D0CCF}"/>
              </a:ext>
            </a:extLst>
          </p:cNvPr>
          <p:cNvSpPr txBox="1"/>
          <p:nvPr/>
        </p:nvSpPr>
        <p:spPr>
          <a:xfrm>
            <a:off x="689281" y="5187622"/>
            <a:ext cx="7242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*Use the chat feature to ask questions</a:t>
            </a:r>
          </a:p>
        </p:txBody>
      </p:sp>
    </p:spTree>
    <p:extLst>
      <p:ext uri="{BB962C8B-B14F-4D97-AF65-F5344CB8AC3E}">
        <p14:creationId xmlns:p14="http://schemas.microsoft.com/office/powerpoint/2010/main" val="31871807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22F9423-F4B1-45D4-8445-E9991ECCB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24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FEA3E-81E5-4DA6-8955-08A7B561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897" y="518649"/>
            <a:ext cx="9882278" cy="106763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Ways to Comment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628863"/>
            <a:ext cx="1128382" cy="847206"/>
            <a:chOff x="8183879" y="1000124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77EC8-30D5-494F-9577-F61DD7895B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856975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All written inquiries and comments can be sent by email via email at</a:t>
            </a:r>
          </a:p>
          <a:p>
            <a:pPr marL="0" indent="0">
              <a:buNone/>
            </a:pPr>
            <a:r>
              <a:rPr lang="en-US" sz="3200" dirty="0">
                <a:hlinkClick r:id="rId3"/>
              </a:rPr>
              <a:t>ElkhartLocalTrax@mbakerintl.com</a:t>
            </a:r>
            <a:endParaRPr lang="en-US" sz="32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Or by mail at</a:t>
            </a:r>
          </a:p>
          <a:p>
            <a:pPr marL="0" indent="0">
              <a:buNone/>
            </a:pPr>
            <a:r>
              <a:rPr lang="en-US" sz="3200" b="1" dirty="0"/>
              <a:t>3815 River Crossing Parkway, Suite 20</a:t>
            </a:r>
          </a:p>
          <a:p>
            <a:pPr marL="0" indent="0">
              <a:buNone/>
            </a:pPr>
            <a:r>
              <a:rPr lang="en-US" sz="3200" b="1" dirty="0"/>
              <a:t>Indianapolis, IN 46240</a:t>
            </a:r>
          </a:p>
        </p:txBody>
      </p:sp>
    </p:spTree>
    <p:extLst>
      <p:ext uri="{BB962C8B-B14F-4D97-AF65-F5344CB8AC3E}">
        <p14:creationId xmlns:p14="http://schemas.microsoft.com/office/powerpoint/2010/main" val="4414730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22F9423-F4B1-45D4-8445-E9991ECCB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24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FEA3E-81E5-4DA6-8955-08A7B561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897" y="518649"/>
            <a:ext cx="9882278" cy="106763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Additional Information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628863"/>
            <a:ext cx="1128382" cy="847206"/>
            <a:chOff x="8183879" y="1000124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77EC8-30D5-494F-9577-F61DD7895B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36335" y="1846890"/>
            <a:ext cx="8058839" cy="1502366"/>
          </a:xfrm>
          <a:noFill/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5000" b="1" dirty="0">
                <a:hlinkClick r:id="rId3"/>
              </a:rPr>
              <a:t>www.elkhartindiana.org</a:t>
            </a:r>
            <a:endParaRPr lang="en-US" sz="5000" b="1" dirty="0"/>
          </a:p>
          <a:p>
            <a:pPr marL="0" indent="0">
              <a:buNone/>
            </a:pPr>
            <a:r>
              <a:rPr lang="en-US" sz="5000" b="1" dirty="0">
                <a:hlinkClick r:id="rId4"/>
              </a:rPr>
              <a:t>www.indot.in.gov</a:t>
            </a:r>
            <a:br>
              <a:rPr lang="en-US" b="1" dirty="0"/>
            </a:br>
            <a:br>
              <a:rPr lang="en-US" sz="4000" b="1" dirty="0"/>
            </a:br>
            <a:endParaRPr lang="en-US" sz="40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839A79-D7E8-45F5-BB75-97130131F2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221" t="4361" r="11054" b="12049"/>
          <a:stretch/>
        </p:blipFill>
        <p:spPr>
          <a:xfrm>
            <a:off x="2004441" y="3116363"/>
            <a:ext cx="1238490" cy="1180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D0375F-9479-4479-8337-E820F5D078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4441" y="4610096"/>
            <a:ext cx="1238490" cy="12384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002683-5FC7-4A6D-AD22-E4DAF232B5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4441" y="1628659"/>
            <a:ext cx="1238490" cy="12384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F835123-3A51-4E94-9D26-ABB91A17461D}"/>
              </a:ext>
            </a:extLst>
          </p:cNvPr>
          <p:cNvSpPr txBox="1"/>
          <p:nvPr/>
        </p:nvSpPr>
        <p:spPr>
          <a:xfrm>
            <a:off x="3636335" y="3237217"/>
            <a:ext cx="7527851" cy="247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100" b="1" dirty="0">
                <a:hlinkClick r:id="rId8"/>
              </a:rPr>
              <a:t>@CityOfElkhartIN</a:t>
            </a:r>
            <a:endParaRPr lang="en-US" sz="3100" b="1" dirty="0"/>
          </a:p>
          <a:p>
            <a:pPr marL="0" indent="0">
              <a:buNone/>
            </a:pPr>
            <a:r>
              <a:rPr lang="en-US" sz="3100" b="1" dirty="0">
                <a:hlinkClick r:id="rId9"/>
              </a:rPr>
              <a:t>@INDOTNortheast</a:t>
            </a:r>
            <a:endParaRPr lang="en-US" sz="3100" b="1" dirty="0"/>
          </a:p>
          <a:p>
            <a:pPr marL="0" indent="0">
              <a:buNone/>
            </a:pPr>
            <a:endParaRPr lang="en-US" sz="3100" b="1" dirty="0"/>
          </a:p>
          <a:p>
            <a:pPr marL="0" indent="0">
              <a:buNone/>
            </a:pPr>
            <a:r>
              <a:rPr lang="en-US" sz="3100" b="1" dirty="0">
                <a:hlinkClick r:id="rId10"/>
              </a:rPr>
              <a:t>@CityofElkhartIN</a:t>
            </a:r>
          </a:p>
          <a:p>
            <a:pPr marL="0" indent="0">
              <a:buNone/>
            </a:pPr>
            <a:r>
              <a:rPr lang="en-US" sz="3100" b="1" dirty="0">
                <a:hlinkClick r:id="rId10"/>
              </a:rPr>
              <a:t>@INDOTNortheast</a:t>
            </a:r>
            <a:endParaRPr lang="en-US" sz="3100" b="1" dirty="0"/>
          </a:p>
        </p:txBody>
      </p:sp>
    </p:spTree>
    <p:extLst>
      <p:ext uri="{BB962C8B-B14F-4D97-AF65-F5344CB8AC3E}">
        <p14:creationId xmlns:p14="http://schemas.microsoft.com/office/powerpoint/2010/main" val="36267041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22F9423-F4B1-45D4-8445-E9991ECCB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24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FEA3E-81E5-4DA6-8955-08A7B561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897" y="518649"/>
            <a:ext cx="9882278" cy="106763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Project Contact Representatives Information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628863"/>
            <a:ext cx="1128382" cy="847206"/>
            <a:chOff x="8183879" y="1000124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Content Placeholder 7" descr="A picture containing shirt&#10;&#10;Description automatically generated">
            <a:extLst>
              <a:ext uri="{FF2B5EF4-FFF2-40B4-BE49-F238E27FC236}">
                <a16:creationId xmlns:a16="http://schemas.microsoft.com/office/drawing/2014/main" id="{210DBCA4-CDE9-45F1-94D6-4C1E8C291BB5}"/>
              </a:ext>
            </a:extLst>
          </p:cNvPr>
          <p:cNvPicPr>
            <a:picLocks noGrp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9" t="6272" r="64" b="9350"/>
          <a:stretch/>
        </p:blipFill>
        <p:spPr bwMode="auto">
          <a:xfrm>
            <a:off x="1600397" y="3036128"/>
            <a:ext cx="2524788" cy="17990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AF370750-3056-485A-BE02-EF487AF5232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397" y="5131115"/>
            <a:ext cx="2524789" cy="1258817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0D69E07B-51E4-44DC-BBAA-BE5B0158B3B0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" t="10564" r="5328" b="12309"/>
          <a:stretch/>
        </p:blipFill>
        <p:spPr bwMode="auto">
          <a:xfrm>
            <a:off x="1600398" y="1908964"/>
            <a:ext cx="2524789" cy="8044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5CD4F9-BF03-4A49-8BD6-1094437E2182}"/>
              </a:ext>
            </a:extLst>
          </p:cNvPr>
          <p:cNvSpPr txBox="1"/>
          <p:nvPr/>
        </p:nvSpPr>
        <p:spPr>
          <a:xfrm>
            <a:off x="5063599" y="3473997"/>
            <a:ext cx="36838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Local Representative, City of Elkhart</a:t>
            </a:r>
          </a:p>
          <a:p>
            <a:r>
              <a:rPr lang="en-US" dirty="0"/>
              <a:t>Contact: Ryan Clussman</a:t>
            </a:r>
          </a:p>
          <a:p>
            <a:r>
              <a:rPr lang="en-US" dirty="0"/>
              <a:t>Office Phone: 574-293-2572 </a:t>
            </a:r>
            <a:r>
              <a:rPr lang="en-US" dirty="0" err="1"/>
              <a:t>ext</a:t>
            </a:r>
            <a:r>
              <a:rPr lang="en-US" dirty="0"/>
              <a:t> 2222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38F380-E144-4721-91D4-B115CC3DADB7}"/>
              </a:ext>
            </a:extLst>
          </p:cNvPr>
          <p:cNvSpPr txBox="1"/>
          <p:nvPr/>
        </p:nvSpPr>
        <p:spPr>
          <a:xfrm>
            <a:off x="5063599" y="5298858"/>
            <a:ext cx="28396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State Representative, INDOT</a:t>
            </a:r>
          </a:p>
          <a:p>
            <a:r>
              <a:rPr lang="en-US" dirty="0"/>
              <a:t>Contact: Jason Holder</a:t>
            </a:r>
          </a:p>
          <a:p>
            <a:r>
              <a:rPr lang="en-US" dirty="0"/>
              <a:t>Office Phone: 317-233-3427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C7764F-B23A-4F92-8EBB-AF14C7F11047}"/>
              </a:ext>
            </a:extLst>
          </p:cNvPr>
          <p:cNvSpPr txBox="1"/>
          <p:nvPr/>
        </p:nvSpPr>
        <p:spPr>
          <a:xfrm>
            <a:off x="5063599" y="1849540"/>
            <a:ext cx="53637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Consultant Representative, Michael Baker International</a:t>
            </a:r>
          </a:p>
          <a:p>
            <a:r>
              <a:rPr lang="en-US" dirty="0"/>
              <a:t>Contact: Charles Boltz</a:t>
            </a:r>
          </a:p>
          <a:p>
            <a:r>
              <a:rPr lang="en-US" dirty="0"/>
              <a:t>Phone: 317-663-8430</a:t>
            </a:r>
          </a:p>
        </p:txBody>
      </p:sp>
    </p:spTree>
    <p:extLst>
      <p:ext uri="{BB962C8B-B14F-4D97-AF65-F5344CB8AC3E}">
        <p14:creationId xmlns:p14="http://schemas.microsoft.com/office/powerpoint/2010/main" val="14865323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C38B2-215B-44A1-AB1D-E87C9665A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8000" dirty="0"/>
          </a:p>
          <a:p>
            <a:pPr marL="0" indent="0" algn="ctr">
              <a:buNone/>
            </a:pPr>
            <a:r>
              <a:rPr lang="en-US" sz="80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61507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EC84-FA01-47D6-9246-6BAF95AA0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0392"/>
            <a:ext cx="3374136" cy="55046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+mn-lt"/>
              </a:rPr>
              <a:t>Agenda Overview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995CC65-1229-405D-9658-48771E52C6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828145"/>
              </p:ext>
            </p:extLst>
          </p:nvPr>
        </p:nvGraphicFramePr>
        <p:xfrm>
          <a:off x="3886200" y="214312"/>
          <a:ext cx="7743825" cy="6429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95166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Flowchart: Manual Input 98">
            <a:extLst>
              <a:ext uri="{FF2B5EF4-FFF2-40B4-BE49-F238E27FC236}">
                <a16:creationId xmlns:a16="http://schemas.microsoft.com/office/drawing/2014/main" id="{5409D280-925D-40BE-948B-51F9C756A2BA}"/>
              </a:ext>
            </a:extLst>
          </p:cNvPr>
          <p:cNvSpPr/>
          <p:nvPr/>
        </p:nvSpPr>
        <p:spPr>
          <a:xfrm rot="16200000">
            <a:off x="5020422" y="-313581"/>
            <a:ext cx="6858001" cy="748515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285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857 h 10000"/>
              <a:gd name="connsiteX0" fmla="*/ 0 w 10000"/>
              <a:gd name="connsiteY0" fmla="*/ 3684 h 10827"/>
              <a:gd name="connsiteX1" fmla="*/ 10000 w 10000"/>
              <a:gd name="connsiteY1" fmla="*/ 0 h 10827"/>
              <a:gd name="connsiteX2" fmla="*/ 10000 w 10000"/>
              <a:gd name="connsiteY2" fmla="*/ 10827 h 10827"/>
              <a:gd name="connsiteX3" fmla="*/ 0 w 10000"/>
              <a:gd name="connsiteY3" fmla="*/ 10827 h 10827"/>
              <a:gd name="connsiteX4" fmla="*/ 0 w 10000"/>
              <a:gd name="connsiteY4" fmla="*/ 3684 h 10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827">
                <a:moveTo>
                  <a:pt x="0" y="3684"/>
                </a:moveTo>
                <a:lnTo>
                  <a:pt x="10000" y="0"/>
                </a:lnTo>
                <a:lnTo>
                  <a:pt x="10000" y="10827"/>
                </a:lnTo>
                <a:lnTo>
                  <a:pt x="0" y="10827"/>
                </a:lnTo>
                <a:lnTo>
                  <a:pt x="0" y="36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7" name="Picture 4" descr="Image result for burgess and niple">
            <a:extLst>
              <a:ext uri="{FF2B5EF4-FFF2-40B4-BE49-F238E27FC236}">
                <a16:creationId xmlns:a16="http://schemas.microsoft.com/office/drawing/2014/main" id="{A19E9F0C-16B2-449D-B19D-EAAD96935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0436" y="3529848"/>
            <a:ext cx="3794208" cy="75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D1AC20B-159C-494C-AA86-E5A9CF3E570B}"/>
              </a:ext>
            </a:extLst>
          </p:cNvPr>
          <p:cNvSpPr txBox="1"/>
          <p:nvPr/>
        </p:nvSpPr>
        <p:spPr>
          <a:xfrm>
            <a:off x="445817" y="1544835"/>
            <a:ext cx="5707565" cy="415571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The Team</a:t>
            </a:r>
          </a:p>
          <a:p>
            <a:pPr marL="7429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INDOT</a:t>
            </a:r>
          </a:p>
          <a:p>
            <a:pPr marL="7429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City of Elkhart</a:t>
            </a:r>
          </a:p>
          <a:p>
            <a:pPr marL="7429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Michael Baker</a:t>
            </a:r>
          </a:p>
          <a:p>
            <a:pPr marL="7429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Burgess and </a:t>
            </a:r>
            <a:r>
              <a:rPr lang="en-US" sz="2800" dirty="0" err="1">
                <a:solidFill>
                  <a:schemeClr val="bg1"/>
                </a:solidFill>
              </a:rPr>
              <a:t>Niple</a:t>
            </a:r>
            <a:endParaRPr lang="en-US" sz="2800" dirty="0">
              <a:solidFill>
                <a:schemeClr val="bg1"/>
              </a:solidFill>
            </a:endParaRPr>
          </a:p>
          <a:p>
            <a:pPr marL="7429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VS Engineering</a:t>
            </a:r>
          </a:p>
          <a:p>
            <a:pPr marL="7429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SJCA</a:t>
            </a:r>
          </a:p>
          <a:p>
            <a:pPr marL="7429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Compass Outreach Solutions</a:t>
            </a:r>
          </a:p>
        </p:txBody>
      </p:sp>
      <p:pic>
        <p:nvPicPr>
          <p:cNvPr id="68" name="Picture 67" descr="Image result for vs engineering">
            <a:extLst>
              <a:ext uri="{FF2B5EF4-FFF2-40B4-BE49-F238E27FC236}">
                <a16:creationId xmlns:a16="http://schemas.microsoft.com/office/drawing/2014/main" id="{F424B08A-4F88-4165-899B-4756D7B00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6631" y="4401287"/>
            <a:ext cx="3508448" cy="75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 descr="A picture containing shirt&#10;&#10;Description automatically generated">
            <a:extLst>
              <a:ext uri="{FF2B5EF4-FFF2-40B4-BE49-F238E27FC236}">
                <a16:creationId xmlns:a16="http://schemas.microsoft.com/office/drawing/2014/main" id="{54DA601B-9462-46CC-82E3-70AF12AECF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2" t="6832" r="4653" b="7153"/>
          <a:stretch/>
        </p:blipFill>
        <p:spPr>
          <a:xfrm>
            <a:off x="6272819" y="438483"/>
            <a:ext cx="1922901" cy="1305694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5274DD93-F087-4944-AA25-26C560D57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49" y="356304"/>
            <a:ext cx="4421917" cy="924817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  Introductions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3" name="Picture 1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AEF0796-EAFA-4586-9E2F-00FD2A96CD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513" y="2124363"/>
            <a:ext cx="3508448" cy="10613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8D22B3-5B93-4EDE-BFB3-7F9B151A3E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1647" y="356304"/>
            <a:ext cx="1418417" cy="1466095"/>
          </a:xfrm>
          <a:prstGeom prst="rect">
            <a:avLst/>
          </a:prstGeom>
        </p:spPr>
      </p:pic>
      <p:pic>
        <p:nvPicPr>
          <p:cNvPr id="3075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0D70E00F-9CC4-4A93-B56D-40F2A38B2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704" y="5390887"/>
            <a:ext cx="1810033" cy="615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1436369-B3D0-4888-8A1F-B427A46DC8D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9119" y="5499785"/>
            <a:ext cx="1714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49236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68FE0-42A7-4DE0-A0F7-2AB459ABA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943" y="0"/>
            <a:ext cx="10515600" cy="1325563"/>
          </a:xfrm>
        </p:spPr>
        <p:txBody>
          <a:bodyPr/>
          <a:lstStyle/>
          <a:p>
            <a:r>
              <a:rPr lang="en-US" dirty="0"/>
              <a:t>Project Funding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C303D-82E9-405C-B453-C0A77C2D25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2943" y="1325562"/>
            <a:ext cx="7501404" cy="5107135"/>
          </a:xfrm>
        </p:spPr>
        <p:txBody>
          <a:bodyPr>
            <a:normAutofit fontScale="85000" lnSpcReduction="20000"/>
          </a:bodyPr>
          <a:lstStyle/>
          <a:p>
            <a:r>
              <a:rPr lang="en-US" sz="3900" dirty="0"/>
              <a:t>Local TRAX Rail Overpass Program</a:t>
            </a:r>
          </a:p>
          <a:p>
            <a:pPr lvl="1"/>
            <a:r>
              <a:rPr lang="en-US" sz="3600" dirty="0"/>
              <a:t>Grant to City</a:t>
            </a:r>
          </a:p>
          <a:p>
            <a:pPr lvl="1"/>
            <a:r>
              <a:rPr lang="en-US" sz="3600" dirty="0"/>
              <a:t>INDOT managing the project with local involvement and input</a:t>
            </a:r>
          </a:p>
          <a:p>
            <a:pPr lvl="1"/>
            <a:r>
              <a:rPr lang="en-US" sz="3600" dirty="0"/>
              <a:t>City of Elkhart awarded $12M (2018)</a:t>
            </a:r>
            <a:br>
              <a:rPr lang="en-US" sz="1200" dirty="0"/>
            </a:br>
            <a:endParaRPr lang="en-US" sz="1200" dirty="0"/>
          </a:p>
          <a:p>
            <a:pPr marL="404813" lvl="1" indent="-342900"/>
            <a:r>
              <a:rPr lang="en-US" sz="3900" dirty="0"/>
              <a:t>For More Information:</a:t>
            </a:r>
          </a:p>
          <a:p>
            <a:pPr lvl="2"/>
            <a:r>
              <a:rPr lang="en-US" sz="3600" dirty="0"/>
              <a:t>INDOT: </a:t>
            </a:r>
            <a:r>
              <a:rPr lang="en-US" sz="3200" u="sng" dirty="0"/>
              <a:t> </a:t>
            </a:r>
            <a:r>
              <a:rPr lang="en-US" sz="3600" u="sng" dirty="0">
                <a:hlinkClick r:id="rId3"/>
              </a:rPr>
              <a:t>https://secure.in.gov/indot/files/Local%20Trax%20Flier%20April2020.pdf</a:t>
            </a:r>
            <a:endParaRPr lang="en-US" sz="3600" dirty="0"/>
          </a:p>
          <a:p>
            <a:pPr lvl="2"/>
            <a:r>
              <a:rPr lang="en-US" sz="3600" dirty="0"/>
              <a:t>www.elkhartindiana.org: </a:t>
            </a:r>
            <a:br>
              <a:rPr lang="en-US" sz="3600" dirty="0"/>
            </a:br>
            <a:r>
              <a:rPr lang="en-US" sz="3600" dirty="0">
                <a:hlinkClick r:id="rId4"/>
              </a:rPr>
              <a:t>https://www.elkhartindiana.org/egov/apps/document/center.egov?view=item&amp;id=5594</a:t>
            </a:r>
            <a:r>
              <a:rPr lang="en-US" sz="3600" dirty="0"/>
              <a:t>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6F4454F2-3C4E-4E26-AD2B-A56253532997}"/>
              </a:ext>
            </a:extLst>
          </p:cNvPr>
          <p:cNvSpPr/>
          <p:nvPr/>
        </p:nvSpPr>
        <p:spPr>
          <a:xfrm>
            <a:off x="8261498" y="1469552"/>
            <a:ext cx="3632793" cy="3570281"/>
          </a:xfrm>
          <a:prstGeom prst="flowChartConnector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8FD1A6C-5964-4F69-B651-910D2C7145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1" r="2992" b="6810"/>
          <a:stretch/>
        </p:blipFill>
        <p:spPr>
          <a:xfrm>
            <a:off x="8568648" y="2629546"/>
            <a:ext cx="3018492" cy="125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35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6000">
              <a:srgbClr val="00335B"/>
            </a:gs>
            <a:gs pos="0">
              <a:srgbClr val="1A2E52"/>
            </a:gs>
            <a:gs pos="100000">
              <a:srgbClr val="00335B">
                <a:lumMod val="98000"/>
                <a:lumOff val="2000"/>
              </a:srgbClr>
            </a:gs>
            <a:gs pos="100000">
              <a:srgbClr val="003560">
                <a:lumMod val="98000"/>
                <a:lumOff val="2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Content Placeholder 11" descr="A traffic light sitting on the side of a road&#10;&#10;Description automatically generated">
            <a:extLst>
              <a:ext uri="{FF2B5EF4-FFF2-40B4-BE49-F238E27FC236}">
                <a16:creationId xmlns:a16="http://schemas.microsoft.com/office/drawing/2014/main" id="{6ABD5DC4-7C3C-4BC1-B9D8-0ED09B09A9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2" r="2" b="39203"/>
          <a:stretch/>
        </p:blipFill>
        <p:spPr>
          <a:xfrm>
            <a:off x="7658098" y="10"/>
            <a:ext cx="4533902" cy="22878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A3DBC08-E063-472D-A475-4337046FF88D}"/>
              </a:ext>
            </a:extLst>
          </p:cNvPr>
          <p:cNvSpPr/>
          <p:nvPr/>
        </p:nvSpPr>
        <p:spPr>
          <a:xfrm>
            <a:off x="-4265" y="0"/>
            <a:ext cx="7658098" cy="6858000"/>
          </a:xfrm>
          <a:prstGeom prst="rect">
            <a:avLst/>
          </a:prstGeom>
          <a:gradFill>
            <a:gsLst>
              <a:gs pos="46000">
                <a:srgbClr val="00335B"/>
              </a:gs>
              <a:gs pos="0">
                <a:srgbClr val="1A2E52"/>
              </a:gs>
              <a:gs pos="100000">
                <a:srgbClr val="00335B">
                  <a:lumMod val="98000"/>
                  <a:lumOff val="2000"/>
                </a:srgbClr>
              </a:gs>
              <a:gs pos="100000">
                <a:srgbClr val="003560">
                  <a:lumMod val="98000"/>
                  <a:lumOff val="2000"/>
                </a:srgb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outdoor, road, grass, train&#10;&#10;Description automatically generated">
            <a:extLst>
              <a:ext uri="{FF2B5EF4-FFF2-40B4-BE49-F238E27FC236}">
                <a16:creationId xmlns:a16="http://schemas.microsoft.com/office/drawing/2014/main" id="{31777E68-2E32-4083-B9D8-8D9A6BB1FC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5" r="2" b="26699"/>
          <a:stretch/>
        </p:blipFill>
        <p:spPr>
          <a:xfrm>
            <a:off x="7658100" y="4570184"/>
            <a:ext cx="4533900" cy="2287816"/>
          </a:xfrm>
          <a:prstGeom prst="rect">
            <a:avLst/>
          </a:prstGeom>
        </p:spPr>
      </p:pic>
      <p:pic>
        <p:nvPicPr>
          <p:cNvPr id="13" name="Picture 12" descr="A car parked on the side of a road&#10;&#10;Description automatically generated">
            <a:extLst>
              <a:ext uri="{FF2B5EF4-FFF2-40B4-BE49-F238E27FC236}">
                <a16:creationId xmlns:a16="http://schemas.microsoft.com/office/drawing/2014/main" id="{1288E36C-7A48-45E3-9046-968F70D2D1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2" r="2" b="2"/>
          <a:stretch/>
        </p:blipFill>
        <p:spPr>
          <a:xfrm>
            <a:off x="7658099" y="2288006"/>
            <a:ext cx="4533900" cy="228781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4E1CCBAB-B73B-43B3-B640-671A62937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23132" y="713128"/>
            <a:ext cx="1068867" cy="2126625"/>
            <a:chOff x="10918968" y="713127"/>
            <a:chExt cx="1273032" cy="2532832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B1CF92E-2B5D-487A-A899-BB649820A3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E7354EA5-24E3-4F7E-933A-53A274ADAA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A68FE0-42A7-4DE0-A0F7-2AB459ABA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349" y="153775"/>
            <a:ext cx="5136416" cy="113573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C303D-82E9-405C-B453-C0A77C2D25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2517" y="1312114"/>
            <a:ext cx="7320831" cy="4659383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dirty="0"/>
              <a:t>Preliminary Feasibility Study (2017)</a:t>
            </a:r>
          </a:p>
          <a:p>
            <a:pPr lvl="1"/>
            <a:r>
              <a:rPr lang="en-US" sz="3200" dirty="0"/>
              <a:t>Funded by the City of Elkhart</a:t>
            </a:r>
          </a:p>
          <a:p>
            <a:r>
              <a:rPr lang="en-US" sz="3200" dirty="0"/>
              <a:t>Project Advances with Local </a:t>
            </a:r>
            <a:r>
              <a:rPr lang="en-US" sz="3200" dirty="0" err="1"/>
              <a:t>Trax</a:t>
            </a:r>
            <a:r>
              <a:rPr lang="en-US" sz="3200" dirty="0"/>
              <a:t> Funding (2019)</a:t>
            </a:r>
          </a:p>
          <a:p>
            <a:r>
              <a:rPr lang="en-US" sz="3200" dirty="0"/>
              <a:t>Phase 1 Engineering and Environmental Studies (On-going)</a:t>
            </a:r>
          </a:p>
          <a:p>
            <a:pPr lvl="1"/>
            <a:r>
              <a:rPr lang="en-US" sz="3200" dirty="0"/>
              <a:t>Engineer’s Report (2019)</a:t>
            </a:r>
          </a:p>
          <a:p>
            <a:pPr lvl="1"/>
            <a:r>
              <a:rPr lang="en-US" sz="3200" dirty="0"/>
              <a:t>Environmental Documentation and Public Outreach (On-going)</a:t>
            </a:r>
          </a:p>
          <a:p>
            <a:pPr marL="457200" lvl="1"/>
            <a:endParaRPr lang="en-US" sz="2800" dirty="0"/>
          </a:p>
          <a:p>
            <a:pPr lvl="1"/>
            <a:endParaRPr lang="en-US" sz="2800" dirty="0"/>
          </a:p>
          <a:p>
            <a:pPr marL="457200"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705999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6C5F7-E777-4042-B969-8EC377C6E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89372"/>
            <a:ext cx="10515600" cy="1325563"/>
          </a:xfrm>
        </p:spPr>
        <p:txBody>
          <a:bodyPr/>
          <a:lstStyle/>
          <a:p>
            <a:r>
              <a:rPr lang="en-US" dirty="0"/>
              <a:t>Timeline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815855-1DC9-46FC-8419-89FA0F96C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696" y="810050"/>
            <a:ext cx="10892608" cy="561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39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68FE0-42A7-4DE0-A0F7-2AB459ABA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97" y="-138546"/>
            <a:ext cx="10515600" cy="1325563"/>
          </a:xfrm>
        </p:spPr>
        <p:txBody>
          <a:bodyPr/>
          <a:lstStyle/>
          <a:p>
            <a:r>
              <a:rPr lang="en-US" dirty="0"/>
              <a:t>Project Stakeholders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D35953-A592-4081-AEE9-F5C5FFA7D7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2282" y="881991"/>
            <a:ext cx="5503718" cy="4351338"/>
          </a:xfrm>
        </p:spPr>
        <p:txBody>
          <a:bodyPr/>
          <a:lstStyle/>
          <a:p>
            <a:r>
              <a:rPr lang="en-US" dirty="0"/>
              <a:t>City of Elkhart</a:t>
            </a:r>
          </a:p>
          <a:p>
            <a:r>
              <a:rPr lang="en-US" dirty="0"/>
              <a:t>INDOT</a:t>
            </a:r>
          </a:p>
          <a:p>
            <a:r>
              <a:rPr lang="en-US" dirty="0"/>
              <a:t>Elkhart Community Schools</a:t>
            </a:r>
          </a:p>
          <a:p>
            <a:r>
              <a:rPr lang="en-US" dirty="0"/>
              <a:t>Monger Elementary School</a:t>
            </a:r>
          </a:p>
          <a:p>
            <a:r>
              <a:rPr lang="en-US" dirty="0"/>
              <a:t>Concord Community Schools</a:t>
            </a:r>
          </a:p>
          <a:p>
            <a:r>
              <a:rPr lang="en-US" dirty="0"/>
              <a:t>Elkhart County Highway Department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8709DB-ECA4-4633-881E-237EFE8CBE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03763" y="846241"/>
            <a:ext cx="6224158" cy="4351338"/>
          </a:xfrm>
        </p:spPr>
        <p:txBody>
          <a:bodyPr/>
          <a:lstStyle/>
          <a:p>
            <a:r>
              <a:rPr lang="en-US" dirty="0"/>
              <a:t>Greater Elkhart Chamber of Commerce</a:t>
            </a:r>
          </a:p>
          <a:p>
            <a:r>
              <a:rPr lang="en-US" dirty="0"/>
              <a:t>Zion Missionary Church</a:t>
            </a:r>
          </a:p>
          <a:p>
            <a:r>
              <a:rPr lang="en-US" dirty="0"/>
              <a:t>Concord Fire Department</a:t>
            </a:r>
          </a:p>
          <a:p>
            <a:r>
              <a:rPr lang="en-US" dirty="0"/>
              <a:t>Elkhart County Sheriff’s Office</a:t>
            </a:r>
          </a:p>
          <a:p>
            <a:r>
              <a:rPr lang="en-US" dirty="0"/>
              <a:t>Residents</a:t>
            </a:r>
          </a:p>
          <a:p>
            <a:r>
              <a:rPr lang="en-US" dirty="0"/>
              <a:t>Norfolk Southern RR</a:t>
            </a:r>
          </a:p>
          <a:p>
            <a:r>
              <a:rPr lang="en-US" dirty="0"/>
              <a:t>Local businesses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95C016-C1B5-4867-8896-89A9F2ED3E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6" b="4551"/>
          <a:stretch/>
        </p:blipFill>
        <p:spPr>
          <a:xfrm rot="10800000">
            <a:off x="0" y="4312228"/>
            <a:ext cx="12192000" cy="2545772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89879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E0E99-5ECD-43D8-B7DC-F9A16E0E7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-2858"/>
            <a:ext cx="10515600" cy="1325563"/>
          </a:xfrm>
        </p:spPr>
        <p:txBody>
          <a:bodyPr/>
          <a:lstStyle/>
          <a:p>
            <a:r>
              <a:rPr lang="en-US" dirty="0"/>
              <a:t>Purpose and Need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2FD84C-99FA-4A44-8581-7676BACABE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0" y="1574165"/>
            <a:ext cx="10515600" cy="4351338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The project is needed to address traffic congestion, lack of mobility, and safety concerns at the existing at-grade crossing of East Hively Avenue and Norfolk Southern Railroad.</a:t>
            </a:r>
          </a:p>
          <a:p>
            <a:pPr lvl="1" algn="just"/>
            <a:r>
              <a:rPr lang="en-US" dirty="0"/>
              <a:t>6,000 vehicles traveling along Hively Avenue per day</a:t>
            </a:r>
          </a:p>
          <a:p>
            <a:pPr lvl="1" algn="just"/>
            <a:r>
              <a:rPr lang="en-US" dirty="0"/>
              <a:t>70-100 trains per day</a:t>
            </a:r>
          </a:p>
          <a:p>
            <a:pPr marL="0" indent="0" algn="just">
              <a:buNone/>
            </a:pPr>
            <a:endParaRPr lang="en-US" dirty="0"/>
          </a:p>
          <a:p>
            <a:pPr algn="just"/>
            <a:r>
              <a:rPr lang="en-US" dirty="0"/>
              <a:t>The purpose of the project is to improve mobility and safety</a:t>
            </a:r>
            <a:r>
              <a:rPr lang="en-US" i="1" dirty="0"/>
              <a:t> </a:t>
            </a:r>
            <a:r>
              <a:rPr lang="en-US" dirty="0"/>
              <a:t>within the project area by eliminating vehicle backups and congestion while maintaining, as much as possible, access and connectivity. </a:t>
            </a:r>
          </a:p>
          <a:p>
            <a:pPr lvl="1"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8561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6">
      <a:dk1>
        <a:srgbClr val="FFFFFF"/>
      </a:dk1>
      <a:lt1>
        <a:srgbClr val="142476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16">
    <a:dk1>
      <a:srgbClr val="FFFFFF"/>
    </a:dk1>
    <a:lt1>
      <a:srgbClr val="142476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Custom 16">
    <a:dk1>
      <a:srgbClr val="FFFFFF"/>
    </a:dk1>
    <a:lt1>
      <a:srgbClr val="142476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Custom 16">
    <a:dk1>
      <a:srgbClr val="FFFFFF"/>
    </a:dk1>
    <a:lt1>
      <a:srgbClr val="142476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Custom 16">
    <a:dk1>
      <a:srgbClr val="FFFFFF"/>
    </a:dk1>
    <a:lt1>
      <a:srgbClr val="142476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Custom 16">
    <a:dk1>
      <a:srgbClr val="FFFFFF"/>
    </a:dk1>
    <a:lt1>
      <a:srgbClr val="142476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794</TotalTime>
  <Words>1160</Words>
  <Application>Microsoft Office PowerPoint</Application>
  <PresentationFormat>Widescreen</PresentationFormat>
  <Paragraphs>306</Paragraphs>
  <Slides>29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Hively Avenue Overpass Project Public Information Meeting #1  In-Person Open House October 22, 2020 5-7pm Zion Missionary Church</vt:lpstr>
      <vt:lpstr>Virtual Open House Format</vt:lpstr>
      <vt:lpstr>Agenda Overview</vt:lpstr>
      <vt:lpstr>  Introductions </vt:lpstr>
      <vt:lpstr>Project Funding</vt:lpstr>
      <vt:lpstr>Project Overview</vt:lpstr>
      <vt:lpstr>Timeline</vt:lpstr>
      <vt:lpstr>Project Stakeholders</vt:lpstr>
      <vt:lpstr>Purpose and Need</vt:lpstr>
      <vt:lpstr>Area Network</vt:lpstr>
      <vt:lpstr>Community Context</vt:lpstr>
      <vt:lpstr>Study Area</vt:lpstr>
      <vt:lpstr>Range of Alternatives</vt:lpstr>
      <vt:lpstr>Range of Alternatives- Alternative 2A</vt:lpstr>
      <vt:lpstr>Range of Alternatives-Alternative 2B</vt:lpstr>
      <vt:lpstr>Range of Alternatives-Alternative 3A</vt:lpstr>
      <vt:lpstr>Range of Alternatives-Alternative 4A</vt:lpstr>
      <vt:lpstr>Alternative Comparison-Engineering</vt:lpstr>
      <vt:lpstr>NEPA Umbrella</vt:lpstr>
      <vt:lpstr>Alternative Comparison –Environmental/Community</vt:lpstr>
      <vt:lpstr>Preliminary Preferred Alternative 3A</vt:lpstr>
      <vt:lpstr>Preliminary Preferred Alternative 3A-Benefits</vt:lpstr>
      <vt:lpstr>Join us Thursday, October 22</vt:lpstr>
      <vt:lpstr>Next Steps</vt:lpstr>
      <vt:lpstr>Questions and Comments</vt:lpstr>
      <vt:lpstr>Ways to Comment</vt:lpstr>
      <vt:lpstr>Additional Information</vt:lpstr>
      <vt:lpstr>Project Contact Representatives Information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Elkhart Grade Separation Public Information Meeting #1 October 20, 2020</dc:title>
  <dc:creator>Jack, Laura</dc:creator>
  <cp:lastModifiedBy>Jack, Laura</cp:lastModifiedBy>
  <cp:revision>44</cp:revision>
  <cp:lastPrinted>2020-10-13T17:43:32Z</cp:lastPrinted>
  <dcterms:created xsi:type="dcterms:W3CDTF">2020-10-09T15:08:14Z</dcterms:created>
  <dcterms:modified xsi:type="dcterms:W3CDTF">2021-10-07T16:04:52Z</dcterms:modified>
</cp:coreProperties>
</file>