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321" r:id="rId3"/>
    <p:sldId id="259" r:id="rId4"/>
    <p:sldId id="277" r:id="rId5"/>
    <p:sldId id="297" r:id="rId6"/>
    <p:sldId id="311" r:id="rId7"/>
    <p:sldId id="271" r:id="rId8"/>
    <p:sldId id="324" r:id="rId9"/>
    <p:sldId id="339" r:id="rId10"/>
    <p:sldId id="337" r:id="rId11"/>
    <p:sldId id="338" r:id="rId12"/>
    <p:sldId id="325" r:id="rId13"/>
    <p:sldId id="304" r:id="rId14"/>
    <p:sldId id="334" r:id="rId15"/>
    <p:sldId id="335" r:id="rId16"/>
    <p:sldId id="305" r:id="rId17"/>
    <p:sldId id="326" r:id="rId18"/>
    <p:sldId id="300" r:id="rId19"/>
    <p:sldId id="327" r:id="rId20"/>
    <p:sldId id="281" r:id="rId21"/>
    <p:sldId id="31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, Laura" initials="JL" lastIdx="21" clrIdx="0">
    <p:extLst>
      <p:ext uri="{19B8F6BF-5375-455C-9EA6-DF929625EA0E}">
        <p15:presenceInfo xmlns:p15="http://schemas.microsoft.com/office/powerpoint/2012/main" userId="S::Laura.Jack@mbakerintl.com::703aaba8-d483-496d-8aab-b62d86f10290" providerId="AD"/>
      </p:ext>
    </p:extLst>
  </p:cmAuthor>
  <p:cmAuthor id="2" name="Wendy" initials="W" lastIdx="16" clrIdx="1">
    <p:extLst>
      <p:ext uri="{19B8F6BF-5375-455C-9EA6-DF929625EA0E}">
        <p15:presenceInfo xmlns:p15="http://schemas.microsoft.com/office/powerpoint/2012/main" userId="S::Wendy.Vachet@mbakerintl.com::9d9d92b5-7f82-48f7-a3b1-af4a3c8ed478" providerId="AD"/>
      </p:ext>
    </p:extLst>
  </p:cmAuthor>
  <p:cmAuthor id="3" name="May, Lu Ann" initials="MLA" lastIdx="7" clrIdx="2">
    <p:extLst>
      <p:ext uri="{19B8F6BF-5375-455C-9EA6-DF929625EA0E}">
        <p15:presenceInfo xmlns:p15="http://schemas.microsoft.com/office/powerpoint/2012/main" userId="S::Lmay@mbakerintl.com::a82e0bf6-7130-4f33-97fd-421bbd03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1FF02"/>
    <a:srgbClr val="DA2320"/>
    <a:srgbClr val="FCC574"/>
    <a:srgbClr val="162F53"/>
    <a:srgbClr val="104262"/>
    <a:srgbClr val="265274"/>
    <a:srgbClr val="FBAF41"/>
    <a:srgbClr val="FA9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9" autoAdjust="0"/>
    <p:restoredTop sz="90717" autoAdjust="0"/>
  </p:normalViewPr>
  <p:slideViewPr>
    <p:cSldViewPr snapToGrid="0">
      <p:cViewPr varScale="1">
        <p:scale>
          <a:sx n="100" d="100"/>
          <a:sy n="100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1032-9C76-43D9-8F8F-54DEBFFDFE9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9E1C9-D447-4216-99F3-1FF4CFD4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4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6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6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4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board. And, maybe a handout?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2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9E1C9-D447-4216-99F3-1FF4CFD4FD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48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9E1C9-D447-4216-99F3-1FF4CFD4FD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016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9E1C9-D447-4216-99F3-1FF4CFD4FD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5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9E1C9-D447-4216-99F3-1FF4CFD4FD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6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1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board. And, maybe a handout?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Exhibit from the October 2021 public meeting(s). the Truck Route Study Area was added later as a result of public comments regarding truck movements.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E1C9-D447-4216-99F3-1FF4CFD4FD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2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7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8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00335B"/>
            </a:gs>
            <a:gs pos="0">
              <a:srgbClr val="1A2E52"/>
            </a:gs>
            <a:gs pos="100000">
              <a:srgbClr val="00335B">
                <a:lumMod val="98000"/>
                <a:lumOff val="2000"/>
              </a:srgbClr>
            </a:gs>
            <a:gs pos="100000">
              <a:srgbClr val="003560">
                <a:lumMod val="98000"/>
                <a:lumOff val="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F7E8-C35B-4872-A4AF-4097694718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89DC-780D-45BE-AB2A-A636BCDCE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indot/projects/files/FHWA-Relocation-Brochure-GREE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hyperlink" Target="https://www.in.gov/indot/projects/files/FHWA-Relocation-Brochure-SPANISH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ityOfElkhartIN" TargetMode="External"/><Relationship Id="rId3" Type="http://schemas.openxmlformats.org/officeDocument/2006/relationships/hyperlink" Target="http://www.elkhartindiana.org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in.gov/indot/files/Local%20Trax%20Flier%20April2020.pdf" TargetMode="External"/><Relationship Id="rId9" Type="http://schemas.openxmlformats.org/officeDocument/2006/relationships/hyperlink" Target="https://www.facebook.com/INDOTNortheas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lkhartLocalTrax@mbakerint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ACE75-4478-4876-854D-981B1FA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223" y="4153438"/>
            <a:ext cx="4169757" cy="18551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In-Person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August 31, 2021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5pm-7pm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Zion Missionary Church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DF9BC61-08A6-41A0-9D27-CB929F846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084" y="1635881"/>
            <a:ext cx="2949436" cy="2172003"/>
          </a:xfr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CC18B9-A6F8-4903-AD6F-7B1B8817C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342" y="1635881"/>
            <a:ext cx="4572638" cy="21720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C321A3-0828-44F8-B95D-980ED0965910}"/>
              </a:ext>
            </a:extLst>
          </p:cNvPr>
          <p:cNvCxnSpPr>
            <a:cxnSpLocks/>
          </p:cNvCxnSpPr>
          <p:nvPr/>
        </p:nvCxnSpPr>
        <p:spPr>
          <a:xfrm>
            <a:off x="5177932" y="1057924"/>
            <a:ext cx="13410" cy="4937631"/>
          </a:xfrm>
          <a:prstGeom prst="line">
            <a:avLst/>
          </a:prstGeom>
          <a:ln>
            <a:solidFill>
              <a:srgbClr val="FBAF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7AB52595-B115-474B-9551-D4185FF688B6}"/>
              </a:ext>
            </a:extLst>
          </p:cNvPr>
          <p:cNvSpPr txBox="1">
            <a:spLocks/>
          </p:cNvSpPr>
          <p:nvPr/>
        </p:nvSpPr>
        <p:spPr>
          <a:xfrm>
            <a:off x="2103749" y="3807884"/>
            <a:ext cx="3087594" cy="2013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B9134-ADAF-4222-9533-74CBBBFCACCA}"/>
              </a:ext>
            </a:extLst>
          </p:cNvPr>
          <p:cNvSpPr txBox="1"/>
          <p:nvPr/>
        </p:nvSpPr>
        <p:spPr>
          <a:xfrm>
            <a:off x="2215084" y="4090370"/>
            <a:ext cx="344873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Hively Avenue Overpass Project Public Information Meeting #3</a:t>
            </a:r>
            <a:br>
              <a:rPr lang="en-US" sz="1800" dirty="0">
                <a:solidFill>
                  <a:schemeClr val="bg1"/>
                </a:solidFill>
                <a:latin typeface="+mj-lt"/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75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7AEC-F24A-426D-99E6-43B71D85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80731"/>
            <a:ext cx="10515600" cy="1325563"/>
          </a:xfrm>
        </p:spPr>
        <p:txBody>
          <a:bodyPr/>
          <a:lstStyle/>
          <a:p>
            <a:r>
              <a:rPr lang="en-US" dirty="0"/>
              <a:t>Preliminary Preferred Alternative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36558-C6D9-4E46-BC99-034B667F5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635" y="684356"/>
            <a:ext cx="10292728" cy="602859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16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C460-2152-4DAF-96DC-2D8A9BE5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-3533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Preliminary Preferred Traffic Flow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E9CE8E-9204-48F5-BE23-76D998E44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" t="1061" r="604" b="1061"/>
          <a:stretch/>
        </p:blipFill>
        <p:spPr>
          <a:xfrm>
            <a:off x="1264227" y="498606"/>
            <a:ext cx="9663546" cy="62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9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57C9-848B-4354-855C-5D3F603D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180"/>
            <a:ext cx="10515600" cy="1325563"/>
          </a:xfrm>
        </p:spPr>
        <p:txBody>
          <a:bodyPr/>
          <a:lstStyle/>
          <a:p>
            <a:r>
              <a:rPr lang="en-US" dirty="0"/>
              <a:t>Environmental Analysis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6F36-15D8-4B51-8074-1978F2C4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50091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environmental document is in process. </a:t>
            </a:r>
          </a:p>
          <a:p>
            <a:pPr lvl="1"/>
            <a:r>
              <a:rPr lang="en-US" dirty="0"/>
              <a:t>Draft environmental document will be published prior to the Public Hearing.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Based on Public Outreach, the team re-evaluated truck movements and recommends a Truck Route utilizing existing Warren Street. </a:t>
            </a:r>
          </a:p>
          <a:p>
            <a:pPr lvl="1"/>
            <a:r>
              <a:rPr lang="en-US" dirty="0"/>
              <a:t>This has been incorporated into the design and preliminary environmental documentation.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Sensitive resources, hazardous materials, property impacts, and construction duration are key concerns.</a:t>
            </a:r>
          </a:p>
          <a:p>
            <a:pPr lvl="1"/>
            <a:r>
              <a:rPr lang="en-US" dirty="0"/>
              <a:t>Avoidance and minimization of impacts to property, travel during construction and post construction access and mobility continue to be incorporated into plan designs.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1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FD0D-F82D-42BA-B7B1-502CEDC4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02" y="-274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Preliminary Preferred ROW and Property Impacts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080EAE-931C-4036-A2C9-412815DE28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928" y="713377"/>
            <a:ext cx="10296144" cy="6031307"/>
          </a:xfrm>
        </p:spPr>
      </p:pic>
    </p:spTree>
    <p:extLst>
      <p:ext uri="{BB962C8B-B14F-4D97-AF65-F5344CB8AC3E}">
        <p14:creationId xmlns:p14="http://schemas.microsoft.com/office/powerpoint/2010/main" val="1644272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BD6E-1BB9-466B-A928-48CA1D2B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Preliminary Preferred Alternative: Anticipated Property Impacts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189124-2F2A-4013-AE67-6BDC56A5A838}"/>
              </a:ext>
            </a:extLst>
          </p:cNvPr>
          <p:cNvGraphicFramePr>
            <a:graphicFrameLocks noGrp="1"/>
          </p:cNvGraphicFramePr>
          <p:nvPr/>
        </p:nvGraphicFramePr>
        <p:xfrm>
          <a:off x="616527" y="1743574"/>
          <a:ext cx="10933216" cy="4438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7492">
                  <a:extLst>
                    <a:ext uri="{9D8B030D-6E8A-4147-A177-3AD203B41FA5}">
                      <a16:colId xmlns:a16="http://schemas.microsoft.com/office/drawing/2014/main" val="4285124399"/>
                    </a:ext>
                  </a:extLst>
                </a:gridCol>
                <a:gridCol w="1875230">
                  <a:extLst>
                    <a:ext uri="{9D8B030D-6E8A-4147-A177-3AD203B41FA5}">
                      <a16:colId xmlns:a16="http://schemas.microsoft.com/office/drawing/2014/main" val="826034610"/>
                    </a:ext>
                  </a:extLst>
                </a:gridCol>
                <a:gridCol w="1733710">
                  <a:extLst>
                    <a:ext uri="{9D8B030D-6E8A-4147-A177-3AD203B41FA5}">
                      <a16:colId xmlns:a16="http://schemas.microsoft.com/office/drawing/2014/main" val="2271605232"/>
                    </a:ext>
                  </a:extLst>
                </a:gridCol>
                <a:gridCol w="2445753">
                  <a:extLst>
                    <a:ext uri="{9D8B030D-6E8A-4147-A177-3AD203B41FA5}">
                      <a16:colId xmlns:a16="http://schemas.microsoft.com/office/drawing/2014/main" val="1910486136"/>
                    </a:ext>
                  </a:extLst>
                </a:gridCol>
                <a:gridCol w="2441031">
                  <a:extLst>
                    <a:ext uri="{9D8B030D-6E8A-4147-A177-3AD203B41FA5}">
                      <a16:colId xmlns:a16="http://schemas.microsoft.com/office/drawing/2014/main" val="2482604886"/>
                    </a:ext>
                  </a:extLst>
                </a:gridCol>
              </a:tblGrid>
              <a:tr h="12473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Land Use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# of Relocations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# of Acquisitions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Total Permanent ROW (acres)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Total Temporary ROW (acres)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3927862"/>
                  </a:ext>
                </a:extLst>
              </a:tr>
              <a:tr h="8887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Residential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6.50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0.12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930110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Commercial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3.81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0.10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59609"/>
                  </a:ext>
                </a:extLst>
              </a:tr>
              <a:tr h="9318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Other (Church, School, Utility)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0.37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0.57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42613"/>
                  </a:ext>
                </a:extLst>
              </a:tr>
              <a:tr h="51075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Total: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10.68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0.79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23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31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CD30-0144-4716-BDF7-B7159FCC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Preliminary Preferred Alternative: Sensitive Resources and Analysis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52FC-0F4A-45DE-826F-250BE026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9301" cy="4351338"/>
          </a:xfrm>
        </p:spPr>
        <p:txBody>
          <a:bodyPr/>
          <a:lstStyle/>
          <a:p>
            <a:r>
              <a:rPr lang="en-US" dirty="0"/>
              <a:t>Continue to minimize property impacts:</a:t>
            </a:r>
          </a:p>
          <a:p>
            <a:pPr lvl="1"/>
            <a:r>
              <a:rPr lang="en-US" dirty="0"/>
              <a:t>Homes, Businesses, Monger School, Zion Missionary Church and Grocery Store</a:t>
            </a:r>
          </a:p>
          <a:p>
            <a:r>
              <a:rPr lang="en-US" dirty="0"/>
              <a:t>No anticipated impacts to historic or cultural resources</a:t>
            </a:r>
          </a:p>
          <a:p>
            <a:r>
              <a:rPr lang="en-US" dirty="0"/>
              <a:t>No significant noise or air quality impacts based on current noise and future traffic volumes</a:t>
            </a:r>
          </a:p>
          <a:p>
            <a:r>
              <a:rPr lang="en-US" dirty="0"/>
              <a:t>Potential property impacts include hazardous materials considerations; additional analysis is in progress</a:t>
            </a:r>
          </a:p>
          <a:p>
            <a:r>
              <a:rPr lang="en-US" dirty="0"/>
              <a:t>Environmental justice and community impacts </a:t>
            </a:r>
          </a:p>
        </p:txBody>
      </p:sp>
    </p:spTree>
    <p:extLst>
      <p:ext uri="{BB962C8B-B14F-4D97-AF65-F5344CB8AC3E}">
        <p14:creationId xmlns:p14="http://schemas.microsoft.com/office/powerpoint/2010/main" val="392216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BD6E-1BB9-466B-A928-48CA1D2B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09" y="-1585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Additional Information on Property Acquisition &amp; Relocations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5FEA2-D2E7-4E86-9AEF-E19C53B7E70D}"/>
              </a:ext>
            </a:extLst>
          </p:cNvPr>
          <p:cNvSpPr txBox="1"/>
          <p:nvPr/>
        </p:nvSpPr>
        <p:spPr>
          <a:xfrm>
            <a:off x="830159" y="3925406"/>
            <a:ext cx="111902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More information can be found at:</a:t>
            </a:r>
          </a:p>
          <a:p>
            <a:r>
              <a:rPr lang="en-US" sz="24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https://www.in.gov/indot/projects/files/FHWA-Relocation-Brochure-GREEN.pdf</a:t>
            </a:r>
            <a:endParaRPr lang="en-US" sz="2400" dirty="0">
              <a:solidFill>
                <a:schemeClr val="accent6"/>
              </a:solidFill>
            </a:endParaRPr>
          </a:p>
          <a:p>
            <a:r>
              <a:rPr lang="en-US" sz="2400" u="sng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https://www.in.gov/indot/projects/files/FHWA-Relocation-Brochure-SPANISH.pdf</a:t>
            </a:r>
            <a:endParaRPr lang="en-US" sz="2400" u="sng" dirty="0">
              <a:solidFill>
                <a:schemeClr val="accent6"/>
              </a:solidFill>
            </a:endParaRPr>
          </a:p>
          <a:p>
            <a:r>
              <a:rPr lang="en-US" sz="2400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https://www.in.gov/indot/projects/files/FHWA-Acquisition-Brochure-BLUE.pdf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A8DD5-B20F-4105-9265-18813A782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5" t="1477" r="2107" b="4790"/>
          <a:stretch/>
        </p:blipFill>
        <p:spPr>
          <a:xfrm>
            <a:off x="902101" y="951323"/>
            <a:ext cx="3214783" cy="20403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022E32-2211-4851-B9DF-4921F65946D7}"/>
              </a:ext>
            </a:extLst>
          </p:cNvPr>
          <p:cNvSpPr txBox="1"/>
          <p:nvPr/>
        </p:nvSpPr>
        <p:spPr>
          <a:xfrm>
            <a:off x="5169250" y="932221"/>
            <a:ext cx="5186954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00" algn="ctr"/>
            <a:r>
              <a:rPr lang="en-US" sz="2000" b="1" i="0" u="none" strike="noStrike" baseline="0" dirty="0">
                <a:solidFill>
                  <a:schemeClr val="accent6"/>
                </a:solidFill>
                <a:latin typeface="Times New Roman" panose="02020603050405020304" pitchFamily="18" charset="0"/>
              </a:rPr>
              <a:t>RELOCATION</a:t>
            </a:r>
            <a:endParaRPr lang="en-US" sz="800" b="0" i="0" u="none" strike="noStrike" baseline="0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600" b="0" i="0" u="none" strike="noStrike" baseline="0" dirty="0">
                <a:solidFill>
                  <a:schemeClr val="accent6"/>
                </a:solidFill>
                <a:latin typeface="Times New Roman" panose="02020603050405020304" pitchFamily="18" charset="0"/>
              </a:rPr>
              <a:t>YOUR RIGHTS AND BENEFITS AS A DISPLACED PERSON UNDER THE FEDERAL</a:t>
            </a:r>
          </a:p>
          <a:p>
            <a:pPr algn="ctr"/>
            <a:r>
              <a:rPr lang="en-US" sz="1600" b="0" i="0" u="none" strike="noStrike" baseline="0" dirty="0">
                <a:solidFill>
                  <a:schemeClr val="accent6"/>
                </a:solidFill>
                <a:latin typeface="Times New Roman" panose="02020603050405020304" pitchFamily="18" charset="0"/>
              </a:rPr>
              <a:t>RELOCATION ASSISTANCE PROGRAM</a:t>
            </a:r>
          </a:p>
          <a:p>
            <a:pPr algn="ctr"/>
            <a:endParaRPr lang="en-US" sz="900" b="0" i="0" u="none" strike="noStrike" baseline="0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s-ES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 DERECHOS Y BENEFICIOS COMO PERSONA DESPLAZADA DE ACUERDO CON EL PROGRAMA FEDERAL DE ASISTENCIA PARA LA REUBICACIÓN </a:t>
            </a:r>
            <a:endParaRPr lang="en-US" sz="1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0" i="0" u="none" strike="noStrike" baseline="0" dirty="0">
              <a:solidFill>
                <a:schemeClr val="accent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2A588-BB8A-4A68-A0D1-6E9E72A07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01" y="3084994"/>
            <a:ext cx="3214783" cy="2095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426F8-1C5E-47C3-9174-923C30EA8AA6}"/>
              </a:ext>
            </a:extLst>
          </p:cNvPr>
          <p:cNvSpPr txBox="1"/>
          <p:nvPr/>
        </p:nvSpPr>
        <p:spPr>
          <a:xfrm>
            <a:off x="5234792" y="3686279"/>
            <a:ext cx="5055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</a:p>
          <a:p>
            <a:pPr algn="ctr"/>
            <a:r>
              <a:rPr lang="es-ES" sz="16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ACQUIRING REAL PROPERTY FOR FEDERAL AND  FEDERAL-AID PROGRAMS AND PROJECTS</a:t>
            </a:r>
            <a:endParaRPr lang="en-US" sz="16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6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C5F7-E777-4042-B969-8EC377C6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9372"/>
            <a:ext cx="10515600" cy="1325563"/>
          </a:xfrm>
        </p:spPr>
        <p:txBody>
          <a:bodyPr/>
          <a:lstStyle/>
          <a:p>
            <a:r>
              <a:rPr lang="en-US" dirty="0"/>
              <a:t>Timeline/Next Steps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2D02AC-A06C-400C-86DE-8C9ACFA93E4D}"/>
              </a:ext>
            </a:extLst>
          </p:cNvPr>
          <p:cNvSpPr/>
          <p:nvPr/>
        </p:nvSpPr>
        <p:spPr>
          <a:xfrm>
            <a:off x="0" y="726038"/>
            <a:ext cx="12192000" cy="6131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3659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6305D7-786E-47BF-AEFF-119DA58072D9}"/>
              </a:ext>
            </a:extLst>
          </p:cNvPr>
          <p:cNvSpPr/>
          <p:nvPr/>
        </p:nvSpPr>
        <p:spPr>
          <a:xfrm>
            <a:off x="130559" y="3173425"/>
            <a:ext cx="1461712" cy="640080"/>
          </a:xfrm>
          <a:custGeom>
            <a:avLst/>
            <a:gdLst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496620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321959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620" h="503433">
                <a:moveTo>
                  <a:pt x="0" y="0"/>
                </a:moveTo>
                <a:lnTo>
                  <a:pt x="2496620" y="0"/>
                </a:lnTo>
                <a:lnTo>
                  <a:pt x="2321959" y="503433"/>
                </a:lnTo>
                <a:lnTo>
                  <a:pt x="0" y="503433"/>
                </a:lnTo>
                <a:lnTo>
                  <a:pt x="0" y="0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BDBCA2-8622-4674-93BA-14E61F38639E}"/>
              </a:ext>
            </a:extLst>
          </p:cNvPr>
          <p:cNvSpPr/>
          <p:nvPr/>
        </p:nvSpPr>
        <p:spPr>
          <a:xfrm>
            <a:off x="1592271" y="3155567"/>
            <a:ext cx="182880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04C7B83-ED6C-464C-AFDC-C9E39912A8D8}"/>
              </a:ext>
            </a:extLst>
          </p:cNvPr>
          <p:cNvSpPr/>
          <p:nvPr/>
        </p:nvSpPr>
        <p:spPr>
          <a:xfrm>
            <a:off x="3421071" y="3155567"/>
            <a:ext cx="219456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DAB48-30DC-4063-B53F-721E58396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72" y="1224658"/>
            <a:ext cx="662765" cy="731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27D45A-10F8-4855-8E06-DCAC138B815B}"/>
              </a:ext>
            </a:extLst>
          </p:cNvPr>
          <p:cNvSpPr txBox="1"/>
          <p:nvPr/>
        </p:nvSpPr>
        <p:spPr>
          <a:xfrm>
            <a:off x="31668" y="2004196"/>
            <a:ext cx="123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Project 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Kick-Off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May 8, 2019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E9F3D592-B0DE-4F96-BA74-1F0AED8C5A22}"/>
              </a:ext>
            </a:extLst>
          </p:cNvPr>
          <p:cNvSpPr>
            <a:spLocks noChangeAspect="1"/>
          </p:cNvSpPr>
          <p:nvPr/>
        </p:nvSpPr>
        <p:spPr>
          <a:xfrm>
            <a:off x="4338418" y="2971744"/>
            <a:ext cx="1032295" cy="1005840"/>
          </a:xfrm>
          <a:prstGeom prst="diamond">
            <a:avLst/>
          </a:prstGeom>
          <a:solidFill>
            <a:srgbClr val="FAB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32F54"/>
                </a:solidFill>
              </a:rPr>
              <a:t>We Are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53C004-2A90-43A6-9410-6F1742CD8FD1}"/>
              </a:ext>
            </a:extLst>
          </p:cNvPr>
          <p:cNvSpPr/>
          <p:nvPr/>
        </p:nvSpPr>
        <p:spPr>
          <a:xfrm>
            <a:off x="202566" y="6020724"/>
            <a:ext cx="1828800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Develop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Purpose &amp; Need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B1A41-ECFD-43DF-B50B-F09213B179F1}"/>
              </a:ext>
            </a:extLst>
          </p:cNvPr>
          <p:cNvSpPr txBox="1"/>
          <p:nvPr/>
        </p:nvSpPr>
        <p:spPr>
          <a:xfrm>
            <a:off x="4409791" y="4004644"/>
            <a:ext cx="1632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Environmental Document Released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Winter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2021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33FD15-93E6-4D37-9319-3A6C0CECA001}"/>
              </a:ext>
            </a:extLst>
          </p:cNvPr>
          <p:cNvCxnSpPr>
            <a:cxnSpLocks/>
          </p:cNvCxnSpPr>
          <p:nvPr/>
        </p:nvCxnSpPr>
        <p:spPr>
          <a:xfrm flipH="1" flipV="1">
            <a:off x="5370713" y="3758163"/>
            <a:ext cx="6708" cy="284582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939F030-4608-4AE1-9B45-72DD853800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191" y="905188"/>
            <a:ext cx="662765" cy="7315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85975C-5211-43F2-A396-3D8E91941C8E}"/>
              </a:ext>
            </a:extLst>
          </p:cNvPr>
          <p:cNvSpPr txBox="1"/>
          <p:nvPr/>
        </p:nvSpPr>
        <p:spPr>
          <a:xfrm>
            <a:off x="1780981" y="1636708"/>
            <a:ext cx="2589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Public Information 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Meeting #1 &amp; #2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October 20 (Virtual) &amp; October 22, 2020 (In Person)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DD18DE-BA79-45DD-84E7-EF538A08DA08}"/>
              </a:ext>
            </a:extLst>
          </p:cNvPr>
          <p:cNvCxnSpPr>
            <a:cxnSpLocks/>
          </p:cNvCxnSpPr>
          <p:nvPr/>
        </p:nvCxnSpPr>
        <p:spPr>
          <a:xfrm flipV="1">
            <a:off x="3075575" y="2780647"/>
            <a:ext cx="1" cy="382194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6DB6D-AFB2-4E2D-8E20-983087D731EF}"/>
              </a:ext>
            </a:extLst>
          </p:cNvPr>
          <p:cNvCxnSpPr>
            <a:cxnSpLocks/>
          </p:cNvCxnSpPr>
          <p:nvPr/>
        </p:nvCxnSpPr>
        <p:spPr>
          <a:xfrm flipV="1">
            <a:off x="601455" y="2835193"/>
            <a:ext cx="0" cy="337925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ACE63F-D03C-4207-9DAB-1FB54F479257}"/>
              </a:ext>
            </a:extLst>
          </p:cNvPr>
          <p:cNvSpPr txBox="1"/>
          <p:nvPr/>
        </p:nvSpPr>
        <p:spPr>
          <a:xfrm>
            <a:off x="5203150" y="2185684"/>
            <a:ext cx="143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Public Hearing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Winter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E3ABF4-1578-4330-BA1F-1FAC0B502A4A}"/>
              </a:ext>
            </a:extLst>
          </p:cNvPr>
          <p:cNvSpPr txBox="1"/>
          <p:nvPr/>
        </p:nvSpPr>
        <p:spPr>
          <a:xfrm>
            <a:off x="5542832" y="4659769"/>
            <a:ext cx="1632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Environmental Document Finalized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Early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2022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9CA134-1843-4DD6-9BD9-79340ECFCB8D}"/>
              </a:ext>
            </a:extLst>
          </p:cNvPr>
          <p:cNvCxnSpPr>
            <a:cxnSpLocks/>
          </p:cNvCxnSpPr>
          <p:nvPr/>
        </p:nvCxnSpPr>
        <p:spPr>
          <a:xfrm flipV="1">
            <a:off x="6130719" y="3784977"/>
            <a:ext cx="0" cy="898444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72B9467-5116-432F-8105-894DA83B67A4}"/>
              </a:ext>
            </a:extLst>
          </p:cNvPr>
          <p:cNvSpPr txBox="1"/>
          <p:nvPr/>
        </p:nvSpPr>
        <p:spPr>
          <a:xfrm>
            <a:off x="7361541" y="4029242"/>
            <a:ext cx="165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Construction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Bids</a:t>
            </a:r>
          </a:p>
          <a:p>
            <a:pPr algn="ctr"/>
            <a:r>
              <a:rPr lang="en-US" sz="1600" b="1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Spring 2023</a:t>
            </a:r>
            <a:endParaRPr lang="en-US" sz="1600" i="1" dirty="0">
              <a:solidFill>
                <a:srgbClr val="123659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24E5FD-AC23-4BCC-BBDB-C88F473DB834}"/>
              </a:ext>
            </a:extLst>
          </p:cNvPr>
          <p:cNvSpPr txBox="1"/>
          <p:nvPr/>
        </p:nvSpPr>
        <p:spPr>
          <a:xfrm>
            <a:off x="8247612" y="5001533"/>
            <a:ext cx="144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Construction Begins</a:t>
            </a:r>
          </a:p>
          <a:p>
            <a:pPr algn="ctr"/>
            <a:r>
              <a:rPr lang="en-US" sz="1600" b="1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Summer 2023</a:t>
            </a:r>
            <a:endParaRPr lang="en-US" sz="1600" i="1" dirty="0">
              <a:solidFill>
                <a:srgbClr val="123659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147B90-7713-43FA-81B9-C88CF15C1952}"/>
              </a:ext>
            </a:extLst>
          </p:cNvPr>
          <p:cNvSpPr/>
          <p:nvPr/>
        </p:nvSpPr>
        <p:spPr>
          <a:xfrm>
            <a:off x="1960672" y="6041609"/>
            <a:ext cx="2668011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Preliminary Preferred Alternative &amp; Impact Analysis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DF71424-60BC-419C-896C-5841B34F7CE1}"/>
              </a:ext>
            </a:extLst>
          </p:cNvPr>
          <p:cNvSpPr/>
          <p:nvPr/>
        </p:nvSpPr>
        <p:spPr>
          <a:xfrm>
            <a:off x="4518351" y="6041609"/>
            <a:ext cx="1402991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Finalize Design and Impact Analysis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CE3F7E3-44AA-4618-A89C-8C83FDFCA747}"/>
              </a:ext>
            </a:extLst>
          </p:cNvPr>
          <p:cNvSpPr/>
          <p:nvPr/>
        </p:nvSpPr>
        <p:spPr>
          <a:xfrm>
            <a:off x="6132875" y="6020724"/>
            <a:ext cx="2160358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ROW Process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55515C59-EA34-4C6D-B0D4-0A548BA61BD6}"/>
              </a:ext>
            </a:extLst>
          </p:cNvPr>
          <p:cNvSpPr/>
          <p:nvPr/>
        </p:nvSpPr>
        <p:spPr>
          <a:xfrm>
            <a:off x="7798747" y="3138092"/>
            <a:ext cx="182880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F23641-7235-478A-B27E-604176383EFF}"/>
              </a:ext>
            </a:extLst>
          </p:cNvPr>
          <p:cNvCxnSpPr/>
          <p:nvPr/>
        </p:nvCxnSpPr>
        <p:spPr>
          <a:xfrm flipV="1">
            <a:off x="8293233" y="3776604"/>
            <a:ext cx="0" cy="274320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D11B7D-409F-464A-B7A3-0B86958B9EAE}"/>
              </a:ext>
            </a:extLst>
          </p:cNvPr>
          <p:cNvCxnSpPr>
            <a:cxnSpLocks/>
          </p:cNvCxnSpPr>
          <p:nvPr/>
        </p:nvCxnSpPr>
        <p:spPr>
          <a:xfrm flipV="1">
            <a:off x="8984652" y="3776604"/>
            <a:ext cx="0" cy="1264215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91600BA-DB9A-4D49-96E3-02F3888C5B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959" y="1443797"/>
            <a:ext cx="662765" cy="73152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C50627-BD0F-4E9D-A157-B5B22DBAD71D}"/>
              </a:ext>
            </a:extLst>
          </p:cNvPr>
          <p:cNvCxnSpPr>
            <a:cxnSpLocks/>
          </p:cNvCxnSpPr>
          <p:nvPr/>
        </p:nvCxnSpPr>
        <p:spPr>
          <a:xfrm flipV="1">
            <a:off x="5921342" y="2780647"/>
            <a:ext cx="0" cy="357445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">
            <a:extLst>
              <a:ext uri="{FF2B5EF4-FFF2-40B4-BE49-F238E27FC236}">
                <a16:creationId xmlns:a16="http://schemas.microsoft.com/office/drawing/2014/main" id="{FDB4AE0F-989F-47CF-AE19-629E417FA2AC}"/>
              </a:ext>
            </a:extLst>
          </p:cNvPr>
          <p:cNvSpPr/>
          <p:nvPr/>
        </p:nvSpPr>
        <p:spPr>
          <a:xfrm>
            <a:off x="5603813" y="3144897"/>
            <a:ext cx="219456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2022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B795C18-9B3F-4B22-B40D-7E4E33A8CA15}"/>
              </a:ext>
            </a:extLst>
          </p:cNvPr>
          <p:cNvSpPr/>
          <p:nvPr/>
        </p:nvSpPr>
        <p:spPr>
          <a:xfrm>
            <a:off x="9694740" y="3136524"/>
            <a:ext cx="1188720" cy="640080"/>
          </a:xfrm>
          <a:custGeom>
            <a:avLst/>
            <a:gdLst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496620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321959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620" h="503433">
                <a:moveTo>
                  <a:pt x="0" y="0"/>
                </a:moveTo>
                <a:lnTo>
                  <a:pt x="2496620" y="0"/>
                </a:lnTo>
                <a:lnTo>
                  <a:pt x="2321959" y="503433"/>
                </a:lnTo>
                <a:lnTo>
                  <a:pt x="0" y="503433"/>
                </a:lnTo>
                <a:lnTo>
                  <a:pt x="0" y="0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84A31C1E-E2D9-4FD7-8452-7602F12C05DA}"/>
              </a:ext>
            </a:extLst>
          </p:cNvPr>
          <p:cNvSpPr/>
          <p:nvPr/>
        </p:nvSpPr>
        <p:spPr>
          <a:xfrm>
            <a:off x="10955322" y="3136524"/>
            <a:ext cx="1188720" cy="640080"/>
          </a:xfrm>
          <a:custGeom>
            <a:avLst/>
            <a:gdLst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496620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321959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620" h="503433">
                <a:moveTo>
                  <a:pt x="0" y="0"/>
                </a:moveTo>
                <a:lnTo>
                  <a:pt x="2496620" y="0"/>
                </a:lnTo>
                <a:lnTo>
                  <a:pt x="2321959" y="503433"/>
                </a:lnTo>
                <a:lnTo>
                  <a:pt x="0" y="503433"/>
                </a:lnTo>
                <a:lnTo>
                  <a:pt x="0" y="0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FB60BD6-9B2F-43F7-A4C9-F652FC87C3BF}"/>
              </a:ext>
            </a:extLst>
          </p:cNvPr>
          <p:cNvSpPr/>
          <p:nvPr/>
        </p:nvSpPr>
        <p:spPr>
          <a:xfrm>
            <a:off x="8942672" y="6020724"/>
            <a:ext cx="2413324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F96CEE-8645-4DB7-9E67-D6DDAEE1E54D}"/>
              </a:ext>
            </a:extLst>
          </p:cNvPr>
          <p:cNvSpPr txBox="1"/>
          <p:nvPr/>
        </p:nvSpPr>
        <p:spPr>
          <a:xfrm>
            <a:off x="10521191" y="2200448"/>
            <a:ext cx="152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Roadway Open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Anticipated 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cs typeface="Arial" charset="0"/>
              </a:rPr>
              <a:t>Summer 2025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C1BB2A-88F9-4444-8A47-F7FAF56A829F}"/>
              </a:ext>
            </a:extLst>
          </p:cNvPr>
          <p:cNvCxnSpPr>
            <a:cxnSpLocks/>
          </p:cNvCxnSpPr>
          <p:nvPr/>
        </p:nvCxnSpPr>
        <p:spPr>
          <a:xfrm flipH="1" flipV="1">
            <a:off x="11355996" y="2896071"/>
            <a:ext cx="1" cy="231834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 descr="Checkmark with solid fill">
            <a:extLst>
              <a:ext uri="{FF2B5EF4-FFF2-40B4-BE49-F238E27FC236}">
                <a16:creationId xmlns:a16="http://schemas.microsoft.com/office/drawing/2014/main" id="{069BA619-DA28-4B4E-A164-6A8343FA8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5955" y="1590418"/>
            <a:ext cx="640080" cy="64008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60803C-9C4E-4F22-B863-6B8114402212}"/>
              </a:ext>
            </a:extLst>
          </p:cNvPr>
          <p:cNvCxnSpPr>
            <a:cxnSpLocks/>
          </p:cNvCxnSpPr>
          <p:nvPr/>
        </p:nvCxnSpPr>
        <p:spPr>
          <a:xfrm flipV="1">
            <a:off x="4852811" y="2185684"/>
            <a:ext cx="0" cy="786061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49A9D-6812-4612-B9FC-F580B2628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428" y="749909"/>
            <a:ext cx="662765" cy="7315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4EEDA3-8819-4AA1-B0DF-52B70C4755B5}"/>
              </a:ext>
            </a:extLst>
          </p:cNvPr>
          <p:cNvSpPr txBox="1"/>
          <p:nvPr/>
        </p:nvSpPr>
        <p:spPr>
          <a:xfrm>
            <a:off x="3875914" y="1422694"/>
            <a:ext cx="18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Public Information Meeting #3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August 31, 2021</a:t>
            </a:r>
          </a:p>
        </p:txBody>
      </p:sp>
    </p:spTree>
    <p:extLst>
      <p:ext uri="{BB962C8B-B14F-4D97-AF65-F5344CB8AC3E}">
        <p14:creationId xmlns:p14="http://schemas.microsoft.com/office/powerpoint/2010/main" val="426501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EA3E-81E5-4DA6-8955-08A7B561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76" y="247506"/>
            <a:ext cx="9882278" cy="1067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7EC8-30D5-494F-9577-F61DD7895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6335" y="1846890"/>
            <a:ext cx="8058839" cy="1502366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www.elkhartindiana.org</a:t>
            </a:r>
            <a:endParaRPr lang="en-US" sz="5000" b="1" dirty="0"/>
          </a:p>
          <a:p>
            <a:pPr marL="0" indent="0">
              <a:buNone/>
            </a:pPr>
            <a:r>
              <a:rPr lang="en-US" sz="5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www.indot.in.gov</a:t>
            </a:r>
            <a:br>
              <a:rPr lang="en-US" b="1" dirty="0"/>
            </a:br>
            <a:br>
              <a:rPr lang="en-US" sz="4000" b="1" dirty="0"/>
            </a:br>
            <a:endParaRPr lang="en-US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39A79-D7E8-45F5-BB75-97130131F2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441" y="3116363"/>
            <a:ext cx="1238490" cy="1180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0375F-9479-4479-8337-E820F5D078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41" y="4610096"/>
            <a:ext cx="1238490" cy="1238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02683-5FC7-4A6D-AD22-E4DAF232B5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41" y="1628659"/>
            <a:ext cx="1238490" cy="12384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835123-3A51-4E94-9D26-ABB91A17461D}"/>
              </a:ext>
            </a:extLst>
          </p:cNvPr>
          <p:cNvSpPr txBox="1"/>
          <p:nvPr/>
        </p:nvSpPr>
        <p:spPr>
          <a:xfrm>
            <a:off x="3636335" y="3237217"/>
            <a:ext cx="7527851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100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@CityOfElkhartIN</a:t>
            </a:r>
            <a:endParaRPr lang="en-US" sz="3100" b="1" dirty="0"/>
          </a:p>
          <a:p>
            <a:pPr marL="0" indent="0">
              <a:buNone/>
            </a:pPr>
            <a:r>
              <a:rPr lang="en-US" sz="31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@INDOTNortheast</a:t>
            </a:r>
            <a:endParaRPr lang="en-US" sz="3100" b="1" dirty="0"/>
          </a:p>
          <a:p>
            <a:pPr marL="0" indent="0">
              <a:buNone/>
            </a:pPr>
            <a:endParaRPr lang="en-US" sz="3100" b="1" dirty="0"/>
          </a:p>
          <a:p>
            <a:pPr marL="0" indent="0">
              <a:buNone/>
            </a:pPr>
            <a:r>
              <a:rPr lang="en-US" sz="3100" b="1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@CityofElkhartIN</a:t>
            </a:r>
          </a:p>
          <a:p>
            <a:pPr marL="0" indent="0">
              <a:buNone/>
            </a:pPr>
            <a:r>
              <a:rPr lang="en-US" sz="3100" b="1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@INDOTNortheast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62670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D9F8-7C7F-4152-90B9-A2C2611E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1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to Provide Comments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ED04E-7489-4B08-8E04-3C48318B2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66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Please direct all inquiries and comments via email:</a:t>
            </a:r>
          </a:p>
          <a:p>
            <a:pPr marL="0" indent="0">
              <a:buNone/>
            </a:pP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ElkhartLocalTrax@mbakerintl.com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OR mail:</a:t>
            </a:r>
          </a:p>
          <a:p>
            <a:pPr marL="0" indent="0">
              <a:buNone/>
            </a:pPr>
            <a:r>
              <a:rPr lang="en-US" sz="3200" dirty="0"/>
              <a:t>Michael Baker International  3815 River Crossing Parkway, Suite 20 Indianapolis, IN 46240 </a:t>
            </a:r>
          </a:p>
        </p:txBody>
      </p:sp>
    </p:spTree>
    <p:extLst>
      <p:ext uri="{BB962C8B-B14F-4D97-AF65-F5344CB8AC3E}">
        <p14:creationId xmlns:p14="http://schemas.microsoft.com/office/powerpoint/2010/main" val="47195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6997-B84D-477C-8D2E-7A9A0CC8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D4B19-EBEB-4711-96F2-398A3DD4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Project Team Information</a:t>
            </a:r>
          </a:p>
          <a:p>
            <a:r>
              <a:rPr lang="en-US" dirty="0"/>
              <a:t>Overview and Timeline</a:t>
            </a:r>
          </a:p>
          <a:p>
            <a:r>
              <a:rPr lang="en-US" dirty="0"/>
              <a:t>Preliminary Preferred Alternative including Truck Route</a:t>
            </a:r>
          </a:p>
          <a:p>
            <a:r>
              <a:rPr lang="en-US" dirty="0"/>
              <a:t>Environmental Analysis and Preliminary Property Impacts</a:t>
            </a:r>
          </a:p>
          <a:p>
            <a:r>
              <a:rPr lang="en-US" dirty="0"/>
              <a:t>Comments and Feedback</a:t>
            </a:r>
          </a:p>
          <a:p>
            <a:r>
              <a:rPr lang="en-US" dirty="0"/>
              <a:t>Next Steps and Timeline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8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EA3E-81E5-4DA6-8955-08A7B561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39" y="0"/>
            <a:ext cx="10274000" cy="106763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Contact Representatives Information</a:t>
            </a:r>
          </a:p>
        </p:txBody>
      </p:sp>
      <p:pic>
        <p:nvPicPr>
          <p:cNvPr id="8" name="Content Placeholder 7" descr="A picture containing shirt&#10;&#10;Description automatically generated">
            <a:extLst>
              <a:ext uri="{FF2B5EF4-FFF2-40B4-BE49-F238E27FC236}">
                <a16:creationId xmlns:a16="http://schemas.microsoft.com/office/drawing/2014/main" id="{210DBCA4-CDE9-45F1-94D6-4C1E8C291BB5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397" y="2605204"/>
            <a:ext cx="2524788" cy="1799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70750-3056-485A-BE02-EF487AF5232A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97" y="4700191"/>
            <a:ext cx="2524789" cy="125881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69E07B-51E4-44DC-BBAA-BE5B0158B3B0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398" y="1478040"/>
            <a:ext cx="2524789" cy="804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5CD4F9-BF03-4A49-8BD6-1094437E2182}"/>
              </a:ext>
            </a:extLst>
          </p:cNvPr>
          <p:cNvSpPr txBox="1"/>
          <p:nvPr/>
        </p:nvSpPr>
        <p:spPr>
          <a:xfrm>
            <a:off x="5063599" y="3043073"/>
            <a:ext cx="3683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Representative, City of Elkhart</a:t>
            </a:r>
          </a:p>
          <a:p>
            <a:r>
              <a:rPr lang="en-US" dirty="0"/>
              <a:t>Contact: Ryan Clussman</a:t>
            </a:r>
          </a:p>
          <a:p>
            <a:r>
              <a:rPr lang="en-US" dirty="0"/>
              <a:t>Office Phone: 574-293-2572 </a:t>
            </a:r>
            <a:r>
              <a:rPr lang="en-US" dirty="0" err="1"/>
              <a:t>ext</a:t>
            </a:r>
            <a:r>
              <a:rPr lang="en-US" dirty="0"/>
              <a:t> 2222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8F380-E144-4721-91D4-B115CC3DADB7}"/>
              </a:ext>
            </a:extLst>
          </p:cNvPr>
          <p:cNvSpPr txBox="1"/>
          <p:nvPr/>
        </p:nvSpPr>
        <p:spPr>
          <a:xfrm>
            <a:off x="5063599" y="4867934"/>
            <a:ext cx="2839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Representative, INDOT</a:t>
            </a:r>
          </a:p>
          <a:p>
            <a:r>
              <a:rPr lang="en-US" dirty="0"/>
              <a:t>Contact: Jason Holder</a:t>
            </a:r>
          </a:p>
          <a:p>
            <a:r>
              <a:rPr lang="en-US" dirty="0"/>
              <a:t>Office Phone: 317-233-3427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C7764F-B23A-4F92-8EBB-AF14C7F11047}"/>
              </a:ext>
            </a:extLst>
          </p:cNvPr>
          <p:cNvSpPr txBox="1"/>
          <p:nvPr/>
        </p:nvSpPr>
        <p:spPr>
          <a:xfrm>
            <a:off x="5063599" y="1418616"/>
            <a:ext cx="5363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Consultant Representative, Michael Baker International</a:t>
            </a:r>
          </a:p>
          <a:p>
            <a:r>
              <a:rPr lang="en-US" dirty="0"/>
              <a:t>Contact: Charles Boltz</a:t>
            </a:r>
          </a:p>
          <a:p>
            <a:r>
              <a:rPr lang="en-US" dirty="0"/>
              <a:t>Phone</a:t>
            </a:r>
            <a:r>
              <a:rPr lang="en-US"/>
              <a:t>: 317-663-8430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3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DF9BC61-08A6-41A0-9D27-CB929F846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9884" y="1257588"/>
            <a:ext cx="2537873" cy="1868923"/>
          </a:xfr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CC18B9-A6F8-4903-AD6F-7B1B8817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944" y="1257588"/>
            <a:ext cx="3934574" cy="18689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C321A3-0828-44F8-B95D-980ED0965910}"/>
              </a:ext>
            </a:extLst>
          </p:cNvPr>
          <p:cNvCxnSpPr>
            <a:cxnSpLocks/>
          </p:cNvCxnSpPr>
          <p:nvPr/>
        </p:nvCxnSpPr>
        <p:spPr>
          <a:xfrm>
            <a:off x="5218944" y="687228"/>
            <a:ext cx="0" cy="3070972"/>
          </a:xfrm>
          <a:prstGeom prst="line">
            <a:avLst/>
          </a:prstGeom>
          <a:ln>
            <a:solidFill>
              <a:srgbClr val="FBAF4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itle 6">
            <a:extLst>
              <a:ext uri="{FF2B5EF4-FFF2-40B4-BE49-F238E27FC236}">
                <a16:creationId xmlns:a16="http://schemas.microsoft.com/office/drawing/2014/main" id="{7AB52595-B115-474B-9551-D4185FF688B6}"/>
              </a:ext>
            </a:extLst>
          </p:cNvPr>
          <p:cNvSpPr txBox="1">
            <a:spLocks/>
          </p:cNvSpPr>
          <p:nvPr/>
        </p:nvSpPr>
        <p:spPr>
          <a:xfrm>
            <a:off x="907247" y="4128896"/>
            <a:ext cx="3087594" cy="2013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C22B2-FFF4-4694-90C3-190724CF0047}"/>
              </a:ext>
            </a:extLst>
          </p:cNvPr>
          <p:cNvSpPr/>
          <p:nvPr/>
        </p:nvSpPr>
        <p:spPr>
          <a:xfrm>
            <a:off x="3414306" y="3935358"/>
            <a:ext cx="49543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9016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lowchart: Manual Input 98">
            <a:extLst>
              <a:ext uri="{FF2B5EF4-FFF2-40B4-BE49-F238E27FC236}">
                <a16:creationId xmlns:a16="http://schemas.microsoft.com/office/drawing/2014/main" id="{5409D280-925D-40BE-948B-51F9C756A2BA}"/>
              </a:ext>
            </a:extLst>
          </p:cNvPr>
          <p:cNvSpPr/>
          <p:nvPr/>
        </p:nvSpPr>
        <p:spPr>
          <a:xfrm rot="16200000">
            <a:off x="5020422" y="-313581"/>
            <a:ext cx="6858001" cy="748515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8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857 h 10000"/>
              <a:gd name="connsiteX0" fmla="*/ 0 w 10000"/>
              <a:gd name="connsiteY0" fmla="*/ 3684 h 10827"/>
              <a:gd name="connsiteX1" fmla="*/ 10000 w 10000"/>
              <a:gd name="connsiteY1" fmla="*/ 0 h 10827"/>
              <a:gd name="connsiteX2" fmla="*/ 10000 w 10000"/>
              <a:gd name="connsiteY2" fmla="*/ 10827 h 10827"/>
              <a:gd name="connsiteX3" fmla="*/ 0 w 10000"/>
              <a:gd name="connsiteY3" fmla="*/ 10827 h 10827"/>
              <a:gd name="connsiteX4" fmla="*/ 0 w 10000"/>
              <a:gd name="connsiteY4" fmla="*/ 3684 h 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827">
                <a:moveTo>
                  <a:pt x="0" y="3684"/>
                </a:moveTo>
                <a:lnTo>
                  <a:pt x="10000" y="0"/>
                </a:lnTo>
                <a:lnTo>
                  <a:pt x="10000" y="10827"/>
                </a:lnTo>
                <a:lnTo>
                  <a:pt x="0" y="10827"/>
                </a:lnTo>
                <a:lnTo>
                  <a:pt x="0" y="36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24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4" descr="Image result for burgess and niple">
            <a:extLst>
              <a:ext uri="{FF2B5EF4-FFF2-40B4-BE49-F238E27FC236}">
                <a16:creationId xmlns:a16="http://schemas.microsoft.com/office/drawing/2014/main" id="{A19E9F0C-16B2-449D-B19D-EAAD9693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10436" y="3529848"/>
            <a:ext cx="3794208" cy="7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D1AC20B-159C-494C-AA86-E5A9CF3E570B}"/>
              </a:ext>
            </a:extLst>
          </p:cNvPr>
          <p:cNvSpPr txBox="1"/>
          <p:nvPr/>
        </p:nvSpPr>
        <p:spPr>
          <a:xfrm>
            <a:off x="445817" y="1544835"/>
            <a:ext cx="5707565" cy="46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</a:rPr>
              <a:t>Project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Members: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INDOT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 of Elkhart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Baker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Burgess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Niple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Engineering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SJCA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 Outreach Solutions</a:t>
            </a:r>
          </a:p>
        </p:txBody>
      </p:sp>
      <p:pic>
        <p:nvPicPr>
          <p:cNvPr id="68" name="Picture 67" descr="Image result for vs engineering">
            <a:extLst>
              <a:ext uri="{FF2B5EF4-FFF2-40B4-BE49-F238E27FC236}">
                <a16:creationId xmlns:a16="http://schemas.microsoft.com/office/drawing/2014/main" id="{F424B08A-4F88-4165-899B-4756D7B0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76631" y="4401287"/>
            <a:ext cx="3508448" cy="7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A picture containing shirt&#10;&#10;Description automatically generated">
            <a:extLst>
              <a:ext uri="{FF2B5EF4-FFF2-40B4-BE49-F238E27FC236}">
                <a16:creationId xmlns:a16="http://schemas.microsoft.com/office/drawing/2014/main" id="{54DA601B-9462-46CC-82E3-70AF12AECF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2819" y="438483"/>
            <a:ext cx="1922901" cy="1305694"/>
          </a:xfrm>
          <a:prstGeom prst="rect">
            <a:avLst/>
          </a:prstGeom>
        </p:spPr>
      </p:pic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EF0796-EAFA-4586-9E2F-00FD2A96CD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513" y="2124363"/>
            <a:ext cx="3508448" cy="1061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8D22B3-5B93-4EDE-BFB3-7F9B151A3E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647" y="356304"/>
            <a:ext cx="1418417" cy="1466095"/>
          </a:xfrm>
          <a:prstGeom prst="rect">
            <a:avLst/>
          </a:prstGeom>
        </p:spPr>
      </p:pic>
      <p:pic>
        <p:nvPicPr>
          <p:cNvPr id="3075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70E00F-9CC4-4A93-B56D-40F2A38B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704" y="5390887"/>
            <a:ext cx="1810033" cy="61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436369-B3D0-4888-8A1F-B427A46DC8D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9119" y="5499785"/>
            <a:ext cx="171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0C086E2-BEBA-4C20-B3ED-C9619CAFD4D7}"/>
              </a:ext>
            </a:extLst>
          </p:cNvPr>
          <p:cNvSpPr txBox="1">
            <a:spLocks/>
          </p:cNvSpPr>
          <p:nvPr/>
        </p:nvSpPr>
        <p:spPr>
          <a:xfrm>
            <a:off x="507030" y="88189"/>
            <a:ext cx="5136416" cy="13056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4054923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traffic light sitting on the side of a road&#10;&#10;Description automatically generated">
            <a:extLst>
              <a:ext uri="{FF2B5EF4-FFF2-40B4-BE49-F238E27FC236}">
                <a16:creationId xmlns:a16="http://schemas.microsoft.com/office/drawing/2014/main" id="{6ABD5DC4-7C3C-4BC1-B9D8-0ED09B09A9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098" y="10"/>
            <a:ext cx="4533902" cy="2287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3DBC08-E063-472D-A475-4337046FF88D}"/>
              </a:ext>
            </a:extLst>
          </p:cNvPr>
          <p:cNvSpPr/>
          <p:nvPr/>
        </p:nvSpPr>
        <p:spPr>
          <a:xfrm>
            <a:off x="-4265" y="0"/>
            <a:ext cx="7658098" cy="6858000"/>
          </a:xfrm>
          <a:prstGeom prst="rect">
            <a:avLst/>
          </a:prstGeom>
          <a:gradFill>
            <a:gsLst>
              <a:gs pos="46000">
                <a:srgbClr val="00335B"/>
              </a:gs>
              <a:gs pos="0">
                <a:srgbClr val="1A2E52"/>
              </a:gs>
              <a:gs pos="100000">
                <a:srgbClr val="00335B">
                  <a:lumMod val="98000"/>
                  <a:lumOff val="2000"/>
                </a:srgbClr>
              </a:gs>
              <a:gs pos="100000">
                <a:srgbClr val="003560">
                  <a:lumMod val="98000"/>
                  <a:lumOff val="2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road, grass, train&#10;&#10;Description automatically generated">
            <a:extLst>
              <a:ext uri="{FF2B5EF4-FFF2-40B4-BE49-F238E27FC236}">
                <a16:creationId xmlns:a16="http://schemas.microsoft.com/office/drawing/2014/main" id="{31777E68-2E32-4083-B9D8-8D9A6BB1FC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100" y="4570184"/>
            <a:ext cx="4533900" cy="2287816"/>
          </a:xfrm>
          <a:prstGeom prst="rect">
            <a:avLst/>
          </a:prstGeom>
        </p:spPr>
      </p:pic>
      <p:pic>
        <p:nvPicPr>
          <p:cNvPr id="13" name="Picture 12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1288E36C-7A48-45E3-9046-968F70D2D1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099" y="2288006"/>
            <a:ext cx="4533900" cy="2287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68FE0-42A7-4DE0-A0F7-2AB459AB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88189"/>
            <a:ext cx="5136416" cy="113573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Brief 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303D-82E9-405C-B453-C0A77C2D2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518" y="1133476"/>
            <a:ext cx="7074160" cy="5296508"/>
          </a:xfr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/>
              <a:t>Elkhart funded Preliminary Feasibility Study (2017)</a:t>
            </a:r>
          </a:p>
          <a:p>
            <a:r>
              <a:rPr lang="en-US" sz="3200" dirty="0"/>
              <a:t>Project Advances with Local </a:t>
            </a:r>
            <a:r>
              <a:rPr lang="en-US" sz="3200" dirty="0" err="1"/>
              <a:t>Trax</a:t>
            </a:r>
            <a:r>
              <a:rPr lang="en-US" sz="3200" dirty="0"/>
              <a:t> Funding (2019)</a:t>
            </a:r>
          </a:p>
          <a:p>
            <a:r>
              <a:rPr lang="en-US" sz="3200" dirty="0"/>
              <a:t>Phase 1 Engineering and Environmental Studies (On-going)</a:t>
            </a:r>
          </a:p>
          <a:p>
            <a:pPr lvl="1"/>
            <a:r>
              <a:rPr lang="en-US" sz="2600" dirty="0"/>
              <a:t>Engineer’s Report (2019)</a:t>
            </a:r>
          </a:p>
          <a:p>
            <a:pPr lvl="1"/>
            <a:r>
              <a:rPr lang="en-US" sz="2600" dirty="0"/>
              <a:t>Public Meeting (virtual and in-person) in October 2020</a:t>
            </a:r>
          </a:p>
          <a:p>
            <a:pPr lvl="1"/>
            <a:r>
              <a:rPr lang="en-US" sz="2600" dirty="0"/>
              <a:t>Approved Environmental Document expected in early 2022- </a:t>
            </a:r>
            <a:r>
              <a:rPr lang="en-US" sz="2600" dirty="0">
                <a:solidFill>
                  <a:srgbClr val="FFFF00"/>
                </a:solidFill>
              </a:rPr>
              <a:t>*This is the critical path for property acquisitions for right-of-way</a:t>
            </a:r>
            <a:r>
              <a:rPr lang="en-US" sz="2600" dirty="0"/>
              <a:t>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/>
            <a:endParaRPr lang="en-US" sz="2800" dirty="0"/>
          </a:p>
          <a:p>
            <a:pPr lvl="1"/>
            <a:endParaRPr lang="en-US" sz="2800" dirty="0"/>
          </a:p>
          <a:p>
            <a:pPr marL="457200"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059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8FE0-42A7-4DE0-A0F7-2AB459AB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3" y="-268617"/>
            <a:ext cx="10515600" cy="1325563"/>
          </a:xfrm>
        </p:spPr>
        <p:txBody>
          <a:bodyPr/>
          <a:lstStyle/>
          <a:p>
            <a:r>
              <a:rPr lang="en-US" dirty="0"/>
              <a:t>Area Network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39A1B3-F00C-4049-9518-7FFBA26177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1" y="790968"/>
            <a:ext cx="10058397" cy="5891346"/>
          </a:xfr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3315589-ED9E-4430-96E0-C3ECC613DF30}"/>
              </a:ext>
            </a:extLst>
          </p:cNvPr>
          <p:cNvSpPr/>
          <p:nvPr/>
        </p:nvSpPr>
        <p:spPr>
          <a:xfrm>
            <a:off x="5844216" y="1737670"/>
            <a:ext cx="1247701" cy="482742"/>
          </a:xfrm>
          <a:prstGeom prst="wedgeRectCallout">
            <a:avLst>
              <a:gd name="adj1" fmla="val -66535"/>
              <a:gd name="adj2" fmla="val 41703"/>
            </a:avLst>
          </a:prstGeom>
          <a:solidFill>
            <a:srgbClr val="DA232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E Lusher Ave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At-Grade Crossing (Proposed Closure)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BAD273B-3B6B-4BCF-AC94-37451002A24C}"/>
              </a:ext>
            </a:extLst>
          </p:cNvPr>
          <p:cNvSpPr/>
          <p:nvPr/>
        </p:nvSpPr>
        <p:spPr>
          <a:xfrm>
            <a:off x="4507157" y="2688498"/>
            <a:ext cx="1017327" cy="498283"/>
          </a:xfrm>
          <a:prstGeom prst="wedgeRectCallout">
            <a:avLst>
              <a:gd name="adj1" fmla="val 111260"/>
              <a:gd name="adj2" fmla="val 54643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Proposed Overpass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DB91531-562B-4260-93D9-06095AFC5F37}"/>
              </a:ext>
            </a:extLst>
          </p:cNvPr>
          <p:cNvSpPr/>
          <p:nvPr/>
        </p:nvSpPr>
        <p:spPr>
          <a:xfrm>
            <a:off x="5137741" y="823192"/>
            <a:ext cx="1141375" cy="358248"/>
          </a:xfrm>
          <a:prstGeom prst="wedgeRectCallout">
            <a:avLst>
              <a:gd name="adj1" fmla="val -65503"/>
              <a:gd name="adj2" fmla="val 38454"/>
            </a:avLst>
          </a:prstGeom>
          <a:solidFill>
            <a:srgbClr val="01FF0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E Indiana Ave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Underpass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ADE1585-6B40-4F7A-8A3E-1AE857504B4B}"/>
              </a:ext>
            </a:extLst>
          </p:cNvPr>
          <p:cNvSpPr/>
          <p:nvPr/>
        </p:nvSpPr>
        <p:spPr>
          <a:xfrm>
            <a:off x="8505902" y="4944139"/>
            <a:ext cx="1414276" cy="627320"/>
          </a:xfrm>
          <a:prstGeom prst="wedgeRectCallout">
            <a:avLst>
              <a:gd name="adj1" fmla="val -67211"/>
              <a:gd name="adj2" fmla="val 494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Sunnyside Ave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At-Grade Crossing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(Local TRAX future County Overpass)</a:t>
            </a:r>
          </a:p>
        </p:txBody>
      </p:sp>
      <p:sp>
        <p:nvSpPr>
          <p:cNvPr id="3" name="Flowchart: Summing Junction 2">
            <a:extLst>
              <a:ext uri="{FF2B5EF4-FFF2-40B4-BE49-F238E27FC236}">
                <a16:creationId xmlns:a16="http://schemas.microsoft.com/office/drawing/2014/main" id="{E3EFFD33-B041-4CA3-85B9-989D6F98E046}"/>
              </a:ext>
            </a:extLst>
          </p:cNvPr>
          <p:cNvSpPr/>
          <p:nvPr/>
        </p:nvSpPr>
        <p:spPr>
          <a:xfrm>
            <a:off x="1138791" y="6490783"/>
            <a:ext cx="128016" cy="128016"/>
          </a:xfrm>
          <a:prstGeom prst="flowChartSummingJunction">
            <a:avLst/>
          </a:prstGeom>
          <a:solidFill>
            <a:srgbClr val="DA232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C7B71-D8FD-4D52-AF59-5ED419AC0C5E}"/>
              </a:ext>
            </a:extLst>
          </p:cNvPr>
          <p:cNvSpPr txBox="1"/>
          <p:nvPr/>
        </p:nvSpPr>
        <p:spPr>
          <a:xfrm>
            <a:off x="1266807" y="6439375"/>
            <a:ext cx="1428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Proposed Crossing Closure</a:t>
            </a:r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DEAF668F-2CD4-4F37-89EA-9BF0E3F3D258}"/>
              </a:ext>
            </a:extLst>
          </p:cNvPr>
          <p:cNvSpPr/>
          <p:nvPr/>
        </p:nvSpPr>
        <p:spPr>
          <a:xfrm>
            <a:off x="1138791" y="6285655"/>
            <a:ext cx="128016" cy="128016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7F709-F6FF-482F-A424-A9718674C6EA}"/>
              </a:ext>
            </a:extLst>
          </p:cNvPr>
          <p:cNvSpPr txBox="1"/>
          <p:nvPr/>
        </p:nvSpPr>
        <p:spPr>
          <a:xfrm>
            <a:off x="1266807" y="6234247"/>
            <a:ext cx="15087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Proposed Crossing Overpass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EBC7B894-04D5-493F-8BDA-4B5CA5117BAE}"/>
              </a:ext>
            </a:extLst>
          </p:cNvPr>
          <p:cNvSpPr/>
          <p:nvPr/>
        </p:nvSpPr>
        <p:spPr>
          <a:xfrm>
            <a:off x="9213040" y="5814899"/>
            <a:ext cx="1196234" cy="504266"/>
          </a:xfrm>
          <a:prstGeom prst="wedgeRectCallout">
            <a:avLst>
              <a:gd name="adj1" fmla="val -70904"/>
              <a:gd name="adj2" fmla="val 33345"/>
            </a:avLst>
          </a:prstGeom>
          <a:solidFill>
            <a:srgbClr val="DA23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CR 13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At-Grade Crossing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(Proposed Closure)</a:t>
            </a:r>
          </a:p>
        </p:txBody>
      </p:sp>
      <p:sp>
        <p:nvSpPr>
          <p:cNvPr id="17" name="Flowchart: Summing Junction 16">
            <a:extLst>
              <a:ext uri="{FF2B5EF4-FFF2-40B4-BE49-F238E27FC236}">
                <a16:creationId xmlns:a16="http://schemas.microsoft.com/office/drawing/2014/main" id="{D2E0B2FF-94C1-4112-913E-BC5E358427A2}"/>
              </a:ext>
            </a:extLst>
          </p:cNvPr>
          <p:cNvSpPr/>
          <p:nvPr/>
        </p:nvSpPr>
        <p:spPr>
          <a:xfrm>
            <a:off x="1138791" y="6035336"/>
            <a:ext cx="128016" cy="128016"/>
          </a:xfrm>
          <a:prstGeom prst="flowChartSummingJunction">
            <a:avLst/>
          </a:prstGeom>
          <a:solidFill>
            <a:srgbClr val="01FF0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9216FF-52C2-410C-B94A-3C387673A0B2}"/>
              </a:ext>
            </a:extLst>
          </p:cNvPr>
          <p:cNvSpPr txBox="1"/>
          <p:nvPr/>
        </p:nvSpPr>
        <p:spPr>
          <a:xfrm>
            <a:off x="1266807" y="5983928"/>
            <a:ext cx="1415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Existing At-Grade Crossing</a:t>
            </a:r>
          </a:p>
        </p:txBody>
      </p:sp>
    </p:spTree>
    <p:extLst>
      <p:ext uri="{BB962C8B-B14F-4D97-AF65-F5344CB8AC3E}">
        <p14:creationId xmlns:p14="http://schemas.microsoft.com/office/powerpoint/2010/main" val="3165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6B21-4674-4642-ABA7-D21E2758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09" y="-374858"/>
            <a:ext cx="10515600" cy="1325563"/>
          </a:xfrm>
        </p:spPr>
        <p:txBody>
          <a:bodyPr/>
          <a:lstStyle/>
          <a:p>
            <a:r>
              <a:rPr lang="en-US" dirty="0"/>
              <a:t>Study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CC50C-AE43-46F0-9F7C-046F34E4D7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48361"/>
            <a:ext cx="10515599" cy="615913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E02AC5-1CF0-4975-9E75-B8E3B9CF572E}"/>
              </a:ext>
            </a:extLst>
          </p:cNvPr>
          <p:cNvCxnSpPr/>
          <p:nvPr/>
        </p:nvCxnSpPr>
        <p:spPr>
          <a:xfrm>
            <a:off x="1876425" y="95070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104CA0-1B36-457C-AAFF-720187820070}"/>
              </a:ext>
            </a:extLst>
          </p:cNvPr>
          <p:cNvSpPr txBox="1"/>
          <p:nvPr/>
        </p:nvSpPr>
        <p:spPr>
          <a:xfrm>
            <a:off x="1590676" y="2695574"/>
            <a:ext cx="19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r</a:t>
            </a:r>
          </a:p>
        </p:txBody>
      </p: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EFAAE24C-0023-423E-B9A2-C6236246AD66}"/>
              </a:ext>
            </a:extLst>
          </p:cNvPr>
          <p:cNvSpPr/>
          <p:nvPr/>
        </p:nvSpPr>
        <p:spPr>
          <a:xfrm>
            <a:off x="2471151" y="6395364"/>
            <a:ext cx="137160" cy="137160"/>
          </a:xfrm>
          <a:prstGeom prst="flowChartSummingJuncti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ABE25-CAF0-40B7-8181-6F3FD0679E8E}"/>
              </a:ext>
            </a:extLst>
          </p:cNvPr>
          <p:cNvSpPr txBox="1"/>
          <p:nvPr/>
        </p:nvSpPr>
        <p:spPr>
          <a:xfrm>
            <a:off x="2608311" y="631005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At-Grade</a:t>
            </a:r>
          </a:p>
          <a:p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E711AEE-A388-40C5-8544-CDA3CF9679CA}"/>
              </a:ext>
            </a:extLst>
          </p:cNvPr>
          <p:cNvSpPr/>
          <p:nvPr/>
        </p:nvSpPr>
        <p:spPr>
          <a:xfrm>
            <a:off x="4962525" y="3429000"/>
            <a:ext cx="781048" cy="495300"/>
          </a:xfrm>
          <a:prstGeom prst="wedgeRectCallout">
            <a:avLst>
              <a:gd name="adj1" fmla="val 118010"/>
              <a:gd name="adj2" fmla="val -10307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At-Grade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Crossing</a:t>
            </a:r>
          </a:p>
        </p:txBody>
      </p:sp>
    </p:spTree>
    <p:extLst>
      <p:ext uri="{BB962C8B-B14F-4D97-AF65-F5344CB8AC3E}">
        <p14:creationId xmlns:p14="http://schemas.microsoft.com/office/powerpoint/2010/main" val="174432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0E99-5ECD-43D8-B7DC-F9A16E0E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2858"/>
            <a:ext cx="10515600" cy="1325563"/>
          </a:xfrm>
        </p:spPr>
        <p:txBody>
          <a:bodyPr/>
          <a:lstStyle/>
          <a:p>
            <a:r>
              <a:rPr lang="en-US" dirty="0"/>
              <a:t>Purpose and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FD84C-99FA-4A44-8581-7676BACAB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57416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project is needed to address traffic congestion, lack of mobility, and safety concerns at the existing at-grade crossing of East Hively Avenue and Norfolk Southern Railroad.</a:t>
            </a:r>
          </a:p>
          <a:p>
            <a:pPr lvl="1" algn="just"/>
            <a:r>
              <a:rPr lang="en-US" dirty="0"/>
              <a:t>6,000 vehicles traveling along Hively Avenue per day</a:t>
            </a:r>
          </a:p>
          <a:p>
            <a:pPr lvl="1" algn="just"/>
            <a:r>
              <a:rPr lang="en-US" dirty="0"/>
              <a:t>70-100 trains per day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purpose of the project is to improve mobility and safety</a:t>
            </a:r>
            <a:r>
              <a:rPr lang="en-US" i="1" dirty="0"/>
              <a:t> </a:t>
            </a:r>
            <a:r>
              <a:rPr lang="en-US" dirty="0"/>
              <a:t>within the project area by eliminating vehicle backups and congestion while maintaining, as much as possible, access and connectivity. 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5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F249-C1AB-4FCF-BB92-4A519518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57741"/>
            <a:ext cx="10515600" cy="1325563"/>
          </a:xfrm>
        </p:spPr>
        <p:txBody>
          <a:bodyPr/>
          <a:lstStyle/>
          <a:p>
            <a:r>
              <a:rPr lang="en-US" dirty="0"/>
              <a:t>Existing Conditions/Deficiencies &amp; Proposed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EE1B-133F-499C-A053-926C0AE0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39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Stopped Traffic Movements</a:t>
            </a:r>
          </a:p>
          <a:p>
            <a:pPr lvl="1"/>
            <a:r>
              <a:rPr lang="en-US" dirty="0"/>
              <a:t>Traffic will continue to flow for bicyclists, pedestrians, and vehicles and there will be limited disruptions during construction</a:t>
            </a:r>
          </a:p>
          <a:p>
            <a:r>
              <a:rPr lang="en-US" dirty="0"/>
              <a:t>Drainage and Utilities</a:t>
            </a:r>
          </a:p>
          <a:p>
            <a:pPr lvl="1"/>
            <a:r>
              <a:rPr lang="en-US" dirty="0"/>
              <a:t>Working with the City to determine utility impacts and improvements</a:t>
            </a:r>
          </a:p>
          <a:p>
            <a:r>
              <a:rPr lang="en-US" dirty="0"/>
              <a:t>Sidewalks/Trail Connection</a:t>
            </a:r>
          </a:p>
          <a:p>
            <a:pPr lvl="1"/>
            <a:r>
              <a:rPr lang="en-US" dirty="0"/>
              <a:t>New ADA compliant sidewalks will provide connection to the Maple Heart Trail and other side streets</a:t>
            </a:r>
          </a:p>
          <a:p>
            <a:r>
              <a:rPr lang="en-US" dirty="0"/>
              <a:t>Truck Movements</a:t>
            </a:r>
          </a:p>
          <a:p>
            <a:pPr lvl="1"/>
            <a:r>
              <a:rPr lang="en-US" dirty="0"/>
              <a:t>Identified official truck route on Warren St., south to Hammond.</a:t>
            </a:r>
          </a:p>
        </p:txBody>
      </p:sp>
    </p:spTree>
    <p:extLst>
      <p:ext uri="{BB962C8B-B14F-4D97-AF65-F5344CB8AC3E}">
        <p14:creationId xmlns:p14="http://schemas.microsoft.com/office/powerpoint/2010/main" val="418818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C5F7-E777-4042-B969-8EC377C6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9372"/>
            <a:ext cx="10515600" cy="1325563"/>
          </a:xfrm>
        </p:spPr>
        <p:txBody>
          <a:bodyPr/>
          <a:lstStyle/>
          <a:p>
            <a:r>
              <a:rPr lang="en-US" dirty="0"/>
              <a:t>Timeline/Next Steps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2D02AC-A06C-400C-86DE-8C9ACFA93E4D}"/>
              </a:ext>
            </a:extLst>
          </p:cNvPr>
          <p:cNvSpPr/>
          <p:nvPr/>
        </p:nvSpPr>
        <p:spPr>
          <a:xfrm>
            <a:off x="0" y="726038"/>
            <a:ext cx="12192000" cy="6131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3659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6305D7-786E-47BF-AEFF-119DA58072D9}"/>
              </a:ext>
            </a:extLst>
          </p:cNvPr>
          <p:cNvSpPr/>
          <p:nvPr/>
        </p:nvSpPr>
        <p:spPr>
          <a:xfrm>
            <a:off x="130559" y="3173425"/>
            <a:ext cx="1461712" cy="640080"/>
          </a:xfrm>
          <a:custGeom>
            <a:avLst/>
            <a:gdLst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496620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321959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620" h="503433">
                <a:moveTo>
                  <a:pt x="0" y="0"/>
                </a:moveTo>
                <a:lnTo>
                  <a:pt x="2496620" y="0"/>
                </a:lnTo>
                <a:lnTo>
                  <a:pt x="2321959" y="503433"/>
                </a:lnTo>
                <a:lnTo>
                  <a:pt x="0" y="503433"/>
                </a:lnTo>
                <a:lnTo>
                  <a:pt x="0" y="0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BDBCA2-8622-4674-93BA-14E61F38639E}"/>
              </a:ext>
            </a:extLst>
          </p:cNvPr>
          <p:cNvSpPr/>
          <p:nvPr/>
        </p:nvSpPr>
        <p:spPr>
          <a:xfrm>
            <a:off x="1592271" y="3155567"/>
            <a:ext cx="182880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04C7B83-ED6C-464C-AFDC-C9E39912A8D8}"/>
              </a:ext>
            </a:extLst>
          </p:cNvPr>
          <p:cNvSpPr/>
          <p:nvPr/>
        </p:nvSpPr>
        <p:spPr>
          <a:xfrm>
            <a:off x="3421071" y="3155567"/>
            <a:ext cx="219456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DAB48-30DC-4063-B53F-721E58396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72" y="1224658"/>
            <a:ext cx="662765" cy="731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27D45A-10F8-4855-8E06-DCAC138B815B}"/>
              </a:ext>
            </a:extLst>
          </p:cNvPr>
          <p:cNvSpPr txBox="1"/>
          <p:nvPr/>
        </p:nvSpPr>
        <p:spPr>
          <a:xfrm>
            <a:off x="31668" y="2004196"/>
            <a:ext cx="123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Project 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Kick-Off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May 8, 2019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E9F3D592-B0DE-4F96-BA74-1F0AED8C5A22}"/>
              </a:ext>
            </a:extLst>
          </p:cNvPr>
          <p:cNvSpPr>
            <a:spLocks noChangeAspect="1"/>
          </p:cNvSpPr>
          <p:nvPr/>
        </p:nvSpPr>
        <p:spPr>
          <a:xfrm>
            <a:off x="4338418" y="2971744"/>
            <a:ext cx="1032295" cy="1005840"/>
          </a:xfrm>
          <a:prstGeom prst="diamond">
            <a:avLst/>
          </a:prstGeom>
          <a:solidFill>
            <a:srgbClr val="FAB0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32F54"/>
                </a:solidFill>
              </a:rPr>
              <a:t>We Are Here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53C004-2A90-43A6-9410-6F1742CD8FD1}"/>
              </a:ext>
            </a:extLst>
          </p:cNvPr>
          <p:cNvSpPr/>
          <p:nvPr/>
        </p:nvSpPr>
        <p:spPr>
          <a:xfrm>
            <a:off x="202566" y="6020724"/>
            <a:ext cx="1828800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Develop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Purpose &amp; Need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B1A41-ECFD-43DF-B50B-F09213B179F1}"/>
              </a:ext>
            </a:extLst>
          </p:cNvPr>
          <p:cNvSpPr txBox="1"/>
          <p:nvPr/>
        </p:nvSpPr>
        <p:spPr>
          <a:xfrm>
            <a:off x="4409791" y="4004644"/>
            <a:ext cx="1632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Environmental Document Released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Winter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2021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33FD15-93E6-4D37-9319-3A6C0CECA001}"/>
              </a:ext>
            </a:extLst>
          </p:cNvPr>
          <p:cNvCxnSpPr>
            <a:cxnSpLocks/>
          </p:cNvCxnSpPr>
          <p:nvPr/>
        </p:nvCxnSpPr>
        <p:spPr>
          <a:xfrm flipH="1" flipV="1">
            <a:off x="5370713" y="3758163"/>
            <a:ext cx="6708" cy="284582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939F030-4608-4AE1-9B45-72DD853800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191" y="905188"/>
            <a:ext cx="662765" cy="7315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85975C-5211-43F2-A396-3D8E91941C8E}"/>
              </a:ext>
            </a:extLst>
          </p:cNvPr>
          <p:cNvSpPr txBox="1"/>
          <p:nvPr/>
        </p:nvSpPr>
        <p:spPr>
          <a:xfrm>
            <a:off x="1780981" y="1636708"/>
            <a:ext cx="2589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Public Information 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Meeting #1 &amp; #2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October 20 (Virtual) &amp; October 22, 2020 (In Person)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DD18DE-BA79-45DD-84E7-EF538A08DA08}"/>
              </a:ext>
            </a:extLst>
          </p:cNvPr>
          <p:cNvCxnSpPr>
            <a:cxnSpLocks/>
          </p:cNvCxnSpPr>
          <p:nvPr/>
        </p:nvCxnSpPr>
        <p:spPr>
          <a:xfrm flipV="1">
            <a:off x="3075575" y="2780647"/>
            <a:ext cx="1" cy="382194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6DB6D-AFB2-4E2D-8E20-983087D731EF}"/>
              </a:ext>
            </a:extLst>
          </p:cNvPr>
          <p:cNvCxnSpPr>
            <a:cxnSpLocks/>
          </p:cNvCxnSpPr>
          <p:nvPr/>
        </p:nvCxnSpPr>
        <p:spPr>
          <a:xfrm flipV="1">
            <a:off x="601455" y="2835193"/>
            <a:ext cx="0" cy="337925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ACE63F-D03C-4207-9DAB-1FB54F479257}"/>
              </a:ext>
            </a:extLst>
          </p:cNvPr>
          <p:cNvSpPr txBox="1"/>
          <p:nvPr/>
        </p:nvSpPr>
        <p:spPr>
          <a:xfrm>
            <a:off x="5203150" y="2185684"/>
            <a:ext cx="143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Public Hearing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Winter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E3ABF4-1578-4330-BA1F-1FAC0B502A4A}"/>
              </a:ext>
            </a:extLst>
          </p:cNvPr>
          <p:cNvSpPr txBox="1"/>
          <p:nvPr/>
        </p:nvSpPr>
        <p:spPr>
          <a:xfrm>
            <a:off x="5542832" y="4659769"/>
            <a:ext cx="1632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Environmental Document Finalized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Early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2022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9CA134-1843-4DD6-9BD9-79340ECFCB8D}"/>
              </a:ext>
            </a:extLst>
          </p:cNvPr>
          <p:cNvCxnSpPr>
            <a:cxnSpLocks/>
          </p:cNvCxnSpPr>
          <p:nvPr/>
        </p:nvCxnSpPr>
        <p:spPr>
          <a:xfrm flipV="1">
            <a:off x="6130719" y="3784977"/>
            <a:ext cx="0" cy="898444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72B9467-5116-432F-8105-894DA83B67A4}"/>
              </a:ext>
            </a:extLst>
          </p:cNvPr>
          <p:cNvSpPr txBox="1"/>
          <p:nvPr/>
        </p:nvSpPr>
        <p:spPr>
          <a:xfrm>
            <a:off x="7361541" y="4029242"/>
            <a:ext cx="165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Construction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Bids</a:t>
            </a:r>
          </a:p>
          <a:p>
            <a:pPr algn="ctr"/>
            <a:r>
              <a:rPr lang="en-US" sz="1600" b="1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Spring 2023</a:t>
            </a:r>
            <a:endParaRPr lang="en-US" sz="1600" i="1" dirty="0">
              <a:solidFill>
                <a:srgbClr val="123659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24E5FD-AC23-4BCC-BBDB-C88F473DB834}"/>
              </a:ext>
            </a:extLst>
          </p:cNvPr>
          <p:cNvSpPr txBox="1"/>
          <p:nvPr/>
        </p:nvSpPr>
        <p:spPr>
          <a:xfrm>
            <a:off x="8247612" y="5001533"/>
            <a:ext cx="144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Construction Begins</a:t>
            </a:r>
          </a:p>
          <a:p>
            <a:pPr algn="ctr"/>
            <a:r>
              <a:rPr lang="en-US" sz="1600" b="1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Summer 2023</a:t>
            </a:r>
            <a:endParaRPr lang="en-US" sz="1600" i="1" dirty="0">
              <a:solidFill>
                <a:srgbClr val="123659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147B90-7713-43FA-81B9-C88CF15C1952}"/>
              </a:ext>
            </a:extLst>
          </p:cNvPr>
          <p:cNvSpPr/>
          <p:nvPr/>
        </p:nvSpPr>
        <p:spPr>
          <a:xfrm>
            <a:off x="1960672" y="6041609"/>
            <a:ext cx="2668011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Preliminary Preferred Alternative &amp; Impact Analysis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DF71424-60BC-419C-896C-5841B34F7CE1}"/>
              </a:ext>
            </a:extLst>
          </p:cNvPr>
          <p:cNvSpPr/>
          <p:nvPr/>
        </p:nvSpPr>
        <p:spPr>
          <a:xfrm>
            <a:off x="4518351" y="6041609"/>
            <a:ext cx="1402991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Finalize Design and Impact Analysis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CE3F7E3-44AA-4618-A89C-8C83FDFCA747}"/>
              </a:ext>
            </a:extLst>
          </p:cNvPr>
          <p:cNvSpPr/>
          <p:nvPr/>
        </p:nvSpPr>
        <p:spPr>
          <a:xfrm>
            <a:off x="6132875" y="6020724"/>
            <a:ext cx="2160358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ROW Process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55515C59-EA34-4C6D-B0D4-0A548BA61BD6}"/>
              </a:ext>
            </a:extLst>
          </p:cNvPr>
          <p:cNvSpPr/>
          <p:nvPr/>
        </p:nvSpPr>
        <p:spPr>
          <a:xfrm>
            <a:off x="7798747" y="3138092"/>
            <a:ext cx="182880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F23641-7235-478A-B27E-604176383EFF}"/>
              </a:ext>
            </a:extLst>
          </p:cNvPr>
          <p:cNvCxnSpPr/>
          <p:nvPr/>
        </p:nvCxnSpPr>
        <p:spPr>
          <a:xfrm flipV="1">
            <a:off x="8293233" y="3776604"/>
            <a:ext cx="0" cy="274320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D11B7D-409F-464A-B7A3-0B86958B9EAE}"/>
              </a:ext>
            </a:extLst>
          </p:cNvPr>
          <p:cNvCxnSpPr>
            <a:cxnSpLocks/>
          </p:cNvCxnSpPr>
          <p:nvPr/>
        </p:nvCxnSpPr>
        <p:spPr>
          <a:xfrm flipV="1">
            <a:off x="8984652" y="3776604"/>
            <a:ext cx="0" cy="1264215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91600BA-DB9A-4D49-96E3-02F3888C5B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959" y="1443797"/>
            <a:ext cx="662765" cy="73152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C50627-BD0F-4E9D-A157-B5B22DBAD71D}"/>
              </a:ext>
            </a:extLst>
          </p:cNvPr>
          <p:cNvCxnSpPr>
            <a:cxnSpLocks/>
          </p:cNvCxnSpPr>
          <p:nvPr/>
        </p:nvCxnSpPr>
        <p:spPr>
          <a:xfrm flipV="1">
            <a:off x="5921342" y="2780647"/>
            <a:ext cx="0" cy="357445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">
            <a:extLst>
              <a:ext uri="{FF2B5EF4-FFF2-40B4-BE49-F238E27FC236}">
                <a16:creationId xmlns:a16="http://schemas.microsoft.com/office/drawing/2014/main" id="{FDB4AE0F-989F-47CF-AE19-629E417FA2AC}"/>
              </a:ext>
            </a:extLst>
          </p:cNvPr>
          <p:cNvSpPr/>
          <p:nvPr/>
        </p:nvSpPr>
        <p:spPr>
          <a:xfrm>
            <a:off x="5603813" y="3144897"/>
            <a:ext cx="2194560" cy="640080"/>
          </a:xfrm>
          <a:custGeom>
            <a:avLst/>
            <a:gdLst>
              <a:gd name="connsiteX0" fmla="*/ 0 w 5928188"/>
              <a:gd name="connsiteY0" fmla="*/ 0 h 503433"/>
              <a:gd name="connsiteX1" fmla="*/ 5928188 w 5928188"/>
              <a:gd name="connsiteY1" fmla="*/ 0 h 503433"/>
              <a:gd name="connsiteX2" fmla="*/ 5928188 w 5928188"/>
              <a:gd name="connsiteY2" fmla="*/ 503433 h 503433"/>
              <a:gd name="connsiteX3" fmla="*/ 0 w 5928188"/>
              <a:gd name="connsiteY3" fmla="*/ 503433 h 503433"/>
              <a:gd name="connsiteX4" fmla="*/ 0 w 5928188"/>
              <a:gd name="connsiteY4" fmla="*/ 0 h 503433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6088444 w 6088444"/>
              <a:gd name="connsiteY2" fmla="*/ 503433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60256 w 6088444"/>
              <a:gd name="connsiteY0" fmla="*/ 0 h 512860"/>
              <a:gd name="connsiteX1" fmla="*/ 6088444 w 6088444"/>
              <a:gd name="connsiteY1" fmla="*/ 0 h 512860"/>
              <a:gd name="connsiteX2" fmla="*/ 5956469 w 6088444"/>
              <a:gd name="connsiteY2" fmla="*/ 512860 h 512860"/>
              <a:gd name="connsiteX3" fmla="*/ 0 w 6088444"/>
              <a:gd name="connsiteY3" fmla="*/ 512860 h 512860"/>
              <a:gd name="connsiteX4" fmla="*/ 160256 w 6088444"/>
              <a:gd name="connsiteY4" fmla="*/ 0 h 512860"/>
              <a:gd name="connsiteX0" fmla="*/ 177190 w 6105378"/>
              <a:gd name="connsiteY0" fmla="*/ 0 h 512860"/>
              <a:gd name="connsiteX1" fmla="*/ 6105378 w 6105378"/>
              <a:gd name="connsiteY1" fmla="*/ 0 h 512860"/>
              <a:gd name="connsiteX2" fmla="*/ 5973403 w 6105378"/>
              <a:gd name="connsiteY2" fmla="*/ 512860 h 512860"/>
              <a:gd name="connsiteX3" fmla="*/ 0 w 6105378"/>
              <a:gd name="connsiteY3" fmla="*/ 504393 h 512860"/>
              <a:gd name="connsiteX4" fmla="*/ 177190 w 6105378"/>
              <a:gd name="connsiteY4" fmla="*/ 0 h 512860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5939537 w 6105378"/>
              <a:gd name="connsiteY2" fmla="*/ 504393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6105378"/>
              <a:gd name="connsiteY0" fmla="*/ 0 h 504393"/>
              <a:gd name="connsiteX1" fmla="*/ 6105378 w 6105378"/>
              <a:gd name="connsiteY1" fmla="*/ 0 h 504393"/>
              <a:gd name="connsiteX2" fmla="*/ 4101767 w 6105378"/>
              <a:gd name="connsiteY2" fmla="*/ 493329 h 504393"/>
              <a:gd name="connsiteX3" fmla="*/ 0 w 6105378"/>
              <a:gd name="connsiteY3" fmla="*/ 504393 h 504393"/>
              <a:gd name="connsiteX4" fmla="*/ 177190 w 6105378"/>
              <a:gd name="connsiteY4" fmla="*/ 0 h 504393"/>
              <a:gd name="connsiteX0" fmla="*/ 177190 w 4304120"/>
              <a:gd name="connsiteY0" fmla="*/ 22128 h 526521"/>
              <a:gd name="connsiteX1" fmla="*/ 4304120 w 4304120"/>
              <a:gd name="connsiteY1" fmla="*/ 0 h 526521"/>
              <a:gd name="connsiteX2" fmla="*/ 4101767 w 4304120"/>
              <a:gd name="connsiteY2" fmla="*/ 515457 h 526521"/>
              <a:gd name="connsiteX3" fmla="*/ 0 w 4304120"/>
              <a:gd name="connsiteY3" fmla="*/ 526521 h 526521"/>
              <a:gd name="connsiteX4" fmla="*/ 177190 w 4304120"/>
              <a:gd name="connsiteY4" fmla="*/ 22128 h 526521"/>
              <a:gd name="connsiteX0" fmla="*/ 177190 w 4101767"/>
              <a:gd name="connsiteY0" fmla="*/ 11064 h 515457"/>
              <a:gd name="connsiteX1" fmla="*/ 3561709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4101767"/>
              <a:gd name="connsiteY0" fmla="*/ 0 h 504393"/>
              <a:gd name="connsiteX1" fmla="*/ 3756440 w 4101767"/>
              <a:gd name="connsiteY1" fmla="*/ 11064 h 504393"/>
              <a:gd name="connsiteX2" fmla="*/ 4101767 w 4101767"/>
              <a:gd name="connsiteY2" fmla="*/ 493329 h 504393"/>
              <a:gd name="connsiteX3" fmla="*/ 0 w 4101767"/>
              <a:gd name="connsiteY3" fmla="*/ 504393 h 504393"/>
              <a:gd name="connsiteX4" fmla="*/ 177190 w 4101767"/>
              <a:gd name="connsiteY4" fmla="*/ 0 h 504393"/>
              <a:gd name="connsiteX0" fmla="*/ 177190 w 4101767"/>
              <a:gd name="connsiteY0" fmla="*/ 11064 h 515457"/>
              <a:gd name="connsiteX1" fmla="*/ 3756440 w 4101767"/>
              <a:gd name="connsiteY1" fmla="*/ 0 h 515457"/>
              <a:gd name="connsiteX2" fmla="*/ 4101767 w 4101767"/>
              <a:gd name="connsiteY2" fmla="*/ 504393 h 515457"/>
              <a:gd name="connsiteX3" fmla="*/ 0 w 4101767"/>
              <a:gd name="connsiteY3" fmla="*/ 515457 h 515457"/>
              <a:gd name="connsiteX4" fmla="*/ 177190 w 4101767"/>
              <a:gd name="connsiteY4" fmla="*/ 11064 h 515457"/>
              <a:gd name="connsiteX0" fmla="*/ 177190 w 3756440"/>
              <a:gd name="connsiteY0" fmla="*/ 11064 h 515457"/>
              <a:gd name="connsiteX1" fmla="*/ 3756440 w 3756440"/>
              <a:gd name="connsiteY1" fmla="*/ 0 h 515457"/>
              <a:gd name="connsiteX2" fmla="*/ 3590599 w 3756440"/>
              <a:gd name="connsiteY2" fmla="*/ 504393 h 515457"/>
              <a:gd name="connsiteX3" fmla="*/ 0 w 3756440"/>
              <a:gd name="connsiteY3" fmla="*/ 515457 h 515457"/>
              <a:gd name="connsiteX4" fmla="*/ 177190 w 3756440"/>
              <a:gd name="connsiteY4" fmla="*/ 11064 h 5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440" h="515457">
                <a:moveTo>
                  <a:pt x="177190" y="11064"/>
                </a:moveTo>
                <a:lnTo>
                  <a:pt x="3756440" y="0"/>
                </a:lnTo>
                <a:lnTo>
                  <a:pt x="3590599" y="504393"/>
                </a:lnTo>
                <a:lnTo>
                  <a:pt x="0" y="515457"/>
                </a:lnTo>
                <a:lnTo>
                  <a:pt x="177190" y="11064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2022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B795C18-9B3F-4B22-B40D-7E4E33A8CA15}"/>
              </a:ext>
            </a:extLst>
          </p:cNvPr>
          <p:cNvSpPr/>
          <p:nvPr/>
        </p:nvSpPr>
        <p:spPr>
          <a:xfrm>
            <a:off x="9694740" y="3136524"/>
            <a:ext cx="1188720" cy="640080"/>
          </a:xfrm>
          <a:custGeom>
            <a:avLst/>
            <a:gdLst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496620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321959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620" h="503433">
                <a:moveTo>
                  <a:pt x="0" y="0"/>
                </a:moveTo>
                <a:lnTo>
                  <a:pt x="2496620" y="0"/>
                </a:lnTo>
                <a:lnTo>
                  <a:pt x="2321959" y="503433"/>
                </a:lnTo>
                <a:lnTo>
                  <a:pt x="0" y="503433"/>
                </a:lnTo>
                <a:lnTo>
                  <a:pt x="0" y="0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84A31C1E-E2D9-4FD7-8452-7602F12C05DA}"/>
              </a:ext>
            </a:extLst>
          </p:cNvPr>
          <p:cNvSpPr/>
          <p:nvPr/>
        </p:nvSpPr>
        <p:spPr>
          <a:xfrm>
            <a:off x="10955322" y="3136524"/>
            <a:ext cx="1188720" cy="640080"/>
          </a:xfrm>
          <a:custGeom>
            <a:avLst/>
            <a:gdLst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496620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  <a:gd name="connsiteX0" fmla="*/ 0 w 2496620"/>
              <a:gd name="connsiteY0" fmla="*/ 0 h 503433"/>
              <a:gd name="connsiteX1" fmla="*/ 2496620 w 2496620"/>
              <a:gd name="connsiteY1" fmla="*/ 0 h 503433"/>
              <a:gd name="connsiteX2" fmla="*/ 2321959 w 2496620"/>
              <a:gd name="connsiteY2" fmla="*/ 503433 h 503433"/>
              <a:gd name="connsiteX3" fmla="*/ 0 w 2496620"/>
              <a:gd name="connsiteY3" fmla="*/ 503433 h 503433"/>
              <a:gd name="connsiteX4" fmla="*/ 0 w 2496620"/>
              <a:gd name="connsiteY4" fmla="*/ 0 h 50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620" h="503433">
                <a:moveTo>
                  <a:pt x="0" y="0"/>
                </a:moveTo>
                <a:lnTo>
                  <a:pt x="2496620" y="0"/>
                </a:lnTo>
                <a:lnTo>
                  <a:pt x="2321959" y="503433"/>
                </a:lnTo>
                <a:lnTo>
                  <a:pt x="0" y="503433"/>
                </a:lnTo>
                <a:lnTo>
                  <a:pt x="0" y="0"/>
                </a:lnTo>
                <a:close/>
              </a:path>
            </a:pathLst>
          </a:custGeom>
          <a:solidFill>
            <a:srgbClr val="EE2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2025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FB60BD6-9B2F-43F7-A4C9-F652FC87C3BF}"/>
              </a:ext>
            </a:extLst>
          </p:cNvPr>
          <p:cNvSpPr/>
          <p:nvPr/>
        </p:nvSpPr>
        <p:spPr>
          <a:xfrm>
            <a:off x="8942672" y="6020724"/>
            <a:ext cx="2413324" cy="731520"/>
          </a:xfrm>
          <a:prstGeom prst="roundRect">
            <a:avLst/>
          </a:prstGeom>
          <a:solidFill>
            <a:srgbClr val="2D56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F96CEE-8645-4DB7-9E67-D6DDAEE1E54D}"/>
              </a:ext>
            </a:extLst>
          </p:cNvPr>
          <p:cNvSpPr txBox="1"/>
          <p:nvPr/>
        </p:nvSpPr>
        <p:spPr>
          <a:xfrm>
            <a:off x="10521191" y="2200448"/>
            <a:ext cx="152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Roadway Open</a:t>
            </a:r>
          </a:p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Anticipated 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cs typeface="Arial" charset="0"/>
              </a:rPr>
              <a:t>Summer 2025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C1BB2A-88F9-4444-8A47-F7FAF56A829F}"/>
              </a:ext>
            </a:extLst>
          </p:cNvPr>
          <p:cNvCxnSpPr>
            <a:cxnSpLocks/>
          </p:cNvCxnSpPr>
          <p:nvPr/>
        </p:nvCxnSpPr>
        <p:spPr>
          <a:xfrm flipH="1" flipV="1">
            <a:off x="11355996" y="2896071"/>
            <a:ext cx="1" cy="231834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 descr="Checkmark with solid fill">
            <a:extLst>
              <a:ext uri="{FF2B5EF4-FFF2-40B4-BE49-F238E27FC236}">
                <a16:creationId xmlns:a16="http://schemas.microsoft.com/office/drawing/2014/main" id="{069BA619-DA28-4B4E-A164-6A8343FA8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5955" y="1590418"/>
            <a:ext cx="640080" cy="64008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60803C-9C4E-4F22-B863-6B8114402212}"/>
              </a:ext>
            </a:extLst>
          </p:cNvPr>
          <p:cNvCxnSpPr>
            <a:cxnSpLocks/>
          </p:cNvCxnSpPr>
          <p:nvPr/>
        </p:nvCxnSpPr>
        <p:spPr>
          <a:xfrm flipV="1">
            <a:off x="4852811" y="2185684"/>
            <a:ext cx="0" cy="786061"/>
          </a:xfrm>
          <a:prstGeom prst="line">
            <a:avLst/>
          </a:prstGeom>
          <a:ln w="28575">
            <a:solidFill>
              <a:srgbClr val="1236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BA749A9D-6812-4612-B9FC-F580B2628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428" y="749909"/>
            <a:ext cx="662765" cy="7315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4EEDA3-8819-4AA1-B0DF-52B70C4755B5}"/>
              </a:ext>
            </a:extLst>
          </p:cNvPr>
          <p:cNvSpPr txBox="1"/>
          <p:nvPr/>
        </p:nvSpPr>
        <p:spPr>
          <a:xfrm>
            <a:off x="3875914" y="1422694"/>
            <a:ext cx="18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Public Information Meeting #3</a:t>
            </a:r>
          </a:p>
          <a:p>
            <a:pPr algn="ctr"/>
            <a:r>
              <a:rPr lang="en-US" sz="1600" i="1" dirty="0">
                <a:solidFill>
                  <a:srgbClr val="123659"/>
                </a:solidFill>
                <a:latin typeface="+mj-lt"/>
                <a:ea typeface="Arial" charset="0"/>
                <a:cs typeface="Arial" charset="0"/>
              </a:rPr>
              <a:t>August 31, 2021</a:t>
            </a:r>
          </a:p>
        </p:txBody>
      </p:sp>
    </p:spTree>
    <p:extLst>
      <p:ext uri="{BB962C8B-B14F-4D97-AF65-F5344CB8AC3E}">
        <p14:creationId xmlns:p14="http://schemas.microsoft.com/office/powerpoint/2010/main" val="354306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FFFFFF"/>
      </a:dk1>
      <a:lt1>
        <a:srgbClr val="142476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</TotalTime>
  <Words>1064</Words>
  <Application>Microsoft Office PowerPoint</Application>
  <PresentationFormat>Widescreen</PresentationFormat>
  <Paragraphs>253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Office Theme</vt:lpstr>
      <vt:lpstr>In-Person August 31, 2021 5pm-7pm Zion Missionary Church </vt:lpstr>
      <vt:lpstr>Agenda</vt:lpstr>
      <vt:lpstr>PowerPoint Presentation</vt:lpstr>
      <vt:lpstr>Brief Project Overview</vt:lpstr>
      <vt:lpstr>Area Network</vt:lpstr>
      <vt:lpstr>Study Area</vt:lpstr>
      <vt:lpstr>Purpose and Need</vt:lpstr>
      <vt:lpstr>Existing Conditions/Deficiencies &amp; Proposed Improvements</vt:lpstr>
      <vt:lpstr>Timeline/Next Steps</vt:lpstr>
      <vt:lpstr>Preliminary Preferred Alternative </vt:lpstr>
      <vt:lpstr>Preliminary Preferred Traffic Flow</vt:lpstr>
      <vt:lpstr>Environmental Analysis Update</vt:lpstr>
      <vt:lpstr>Preliminary Preferred ROW and Property Impacts</vt:lpstr>
      <vt:lpstr>Preliminary Preferred Alternative: Anticipated Property Impacts</vt:lpstr>
      <vt:lpstr>Preliminary Preferred Alternative: Sensitive Resources and Analysis </vt:lpstr>
      <vt:lpstr>Additional Information on Property Acquisition &amp; Relocations</vt:lpstr>
      <vt:lpstr>Timeline/Next Steps</vt:lpstr>
      <vt:lpstr>Additional Information</vt:lpstr>
      <vt:lpstr>How to Provide Comments</vt:lpstr>
      <vt:lpstr>Project Contact Representatives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Elkhart Grade Separation Public Information Meeting #1 October 20, 2020</dc:title>
  <dc:creator>Jack, Laura</dc:creator>
  <cp:lastModifiedBy>Jack, Laura</cp:lastModifiedBy>
  <cp:revision>136</cp:revision>
  <cp:lastPrinted>2020-10-13T17:43:32Z</cp:lastPrinted>
  <dcterms:created xsi:type="dcterms:W3CDTF">2020-10-09T15:08:14Z</dcterms:created>
  <dcterms:modified xsi:type="dcterms:W3CDTF">2021-10-07T16:13:05Z</dcterms:modified>
</cp:coreProperties>
</file>